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1"/>
  </p:notesMasterIdLst>
  <p:sldIdLst>
    <p:sldId id="347" r:id="rId2"/>
    <p:sldId id="346" r:id="rId3"/>
    <p:sldId id="257" r:id="rId4"/>
    <p:sldId id="258" r:id="rId5"/>
    <p:sldId id="259" r:id="rId6"/>
    <p:sldId id="349" r:id="rId7"/>
    <p:sldId id="260" r:id="rId8"/>
    <p:sldId id="261" r:id="rId9"/>
    <p:sldId id="350" r:id="rId10"/>
    <p:sldId id="351" r:id="rId11"/>
    <p:sldId id="352" r:id="rId12"/>
    <p:sldId id="262" r:id="rId13"/>
    <p:sldId id="263" r:id="rId14"/>
    <p:sldId id="264" r:id="rId15"/>
    <p:sldId id="353" r:id="rId16"/>
    <p:sldId id="266" r:id="rId17"/>
    <p:sldId id="267" r:id="rId18"/>
    <p:sldId id="354" r:id="rId19"/>
    <p:sldId id="268" r:id="rId20"/>
    <p:sldId id="355" r:id="rId21"/>
    <p:sldId id="356" r:id="rId22"/>
    <p:sldId id="357" r:id="rId23"/>
    <p:sldId id="269" r:id="rId24"/>
    <p:sldId id="270" r:id="rId25"/>
    <p:sldId id="271" r:id="rId26"/>
    <p:sldId id="272" r:id="rId27"/>
    <p:sldId id="273" r:id="rId28"/>
    <p:sldId id="274" r:id="rId29"/>
    <p:sldId id="359" r:id="rId30"/>
    <p:sldId id="275" r:id="rId31"/>
    <p:sldId id="276" r:id="rId32"/>
    <p:sldId id="360" r:id="rId33"/>
    <p:sldId id="277" r:id="rId34"/>
    <p:sldId id="361" r:id="rId35"/>
    <p:sldId id="362" r:id="rId36"/>
    <p:sldId id="365" r:id="rId37"/>
    <p:sldId id="366" r:id="rId38"/>
    <p:sldId id="363" r:id="rId39"/>
    <p:sldId id="368" r:id="rId40"/>
    <p:sldId id="367" r:id="rId41"/>
    <p:sldId id="369" r:id="rId42"/>
    <p:sldId id="370" r:id="rId43"/>
    <p:sldId id="371" r:id="rId44"/>
    <p:sldId id="364" r:id="rId45"/>
    <p:sldId id="278" r:id="rId46"/>
    <p:sldId id="279" r:id="rId47"/>
    <p:sldId id="372" r:id="rId48"/>
    <p:sldId id="280" r:id="rId49"/>
    <p:sldId id="281" r:id="rId50"/>
    <p:sldId id="373" r:id="rId51"/>
    <p:sldId id="282" r:id="rId52"/>
    <p:sldId id="283" r:id="rId53"/>
    <p:sldId id="284" r:id="rId54"/>
    <p:sldId id="285" r:id="rId55"/>
    <p:sldId id="374" r:id="rId56"/>
    <p:sldId id="375" r:id="rId57"/>
    <p:sldId id="377" r:id="rId58"/>
    <p:sldId id="376" r:id="rId59"/>
    <p:sldId id="286" r:id="rId60"/>
    <p:sldId id="287" r:id="rId61"/>
    <p:sldId id="378" r:id="rId62"/>
    <p:sldId id="379" r:id="rId63"/>
    <p:sldId id="380" r:id="rId64"/>
    <p:sldId id="288" r:id="rId65"/>
    <p:sldId id="289" r:id="rId66"/>
    <p:sldId id="381" r:id="rId67"/>
    <p:sldId id="290" r:id="rId68"/>
    <p:sldId id="291" r:id="rId69"/>
    <p:sldId id="292" r:id="rId70"/>
    <p:sldId id="382" r:id="rId71"/>
    <p:sldId id="293" r:id="rId72"/>
    <p:sldId id="294" r:id="rId73"/>
    <p:sldId id="295" r:id="rId74"/>
    <p:sldId id="296" r:id="rId75"/>
    <p:sldId id="297" r:id="rId76"/>
    <p:sldId id="383" r:id="rId77"/>
    <p:sldId id="384" r:id="rId78"/>
    <p:sldId id="386" r:id="rId79"/>
    <p:sldId id="387" r:id="rId80"/>
    <p:sldId id="298" r:id="rId81"/>
    <p:sldId id="299" r:id="rId82"/>
    <p:sldId id="388" r:id="rId83"/>
    <p:sldId id="392" r:id="rId84"/>
    <p:sldId id="393" r:id="rId85"/>
    <p:sldId id="394" r:id="rId86"/>
    <p:sldId id="389" r:id="rId87"/>
    <p:sldId id="390" r:id="rId88"/>
    <p:sldId id="395" r:id="rId89"/>
    <p:sldId id="396" r:id="rId90"/>
    <p:sldId id="401" r:id="rId91"/>
    <p:sldId id="397" r:id="rId92"/>
    <p:sldId id="402" r:id="rId93"/>
    <p:sldId id="398" r:id="rId94"/>
    <p:sldId id="399" r:id="rId95"/>
    <p:sldId id="400" r:id="rId96"/>
    <p:sldId id="391" r:id="rId97"/>
    <p:sldId id="403" r:id="rId98"/>
    <p:sldId id="404" r:id="rId99"/>
    <p:sldId id="410" r:id="rId100"/>
    <p:sldId id="405" r:id="rId101"/>
    <p:sldId id="411" r:id="rId102"/>
    <p:sldId id="407" r:id="rId103"/>
    <p:sldId id="300" r:id="rId104"/>
    <p:sldId id="412" r:id="rId105"/>
    <p:sldId id="301" r:id="rId106"/>
    <p:sldId id="302" r:id="rId107"/>
    <p:sldId id="303" r:id="rId108"/>
    <p:sldId id="304" r:id="rId109"/>
    <p:sldId id="305" r:id="rId110"/>
    <p:sldId id="306" r:id="rId111"/>
    <p:sldId id="307" r:id="rId112"/>
    <p:sldId id="308" r:id="rId113"/>
    <p:sldId id="309" r:id="rId114"/>
    <p:sldId id="413" r:id="rId115"/>
    <p:sldId id="414" r:id="rId116"/>
    <p:sldId id="310" r:id="rId117"/>
    <p:sldId id="415" r:id="rId118"/>
    <p:sldId id="416" r:id="rId119"/>
    <p:sldId id="426" r:id="rId120"/>
    <p:sldId id="427" r:id="rId121"/>
    <p:sldId id="428" r:id="rId122"/>
    <p:sldId id="429" r:id="rId123"/>
    <p:sldId id="430" r:id="rId124"/>
    <p:sldId id="311" r:id="rId125"/>
    <p:sldId id="431" r:id="rId126"/>
    <p:sldId id="423" r:id="rId127"/>
    <p:sldId id="312" r:id="rId128"/>
    <p:sldId id="424" r:id="rId129"/>
    <p:sldId id="425" r:id="rId1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22491ACA-6449-47EC-BE89-5F62359C4C98}">
          <p14:sldIdLst>
            <p14:sldId id="347"/>
          </p14:sldIdLst>
        </p14:section>
        <p14:section name="Statistik" id="{C5CBC33D-923B-4EC8-B373-76863B07527B}">
          <p14:sldIdLst>
            <p14:sldId id="346"/>
            <p14:sldId id="257"/>
            <p14:sldId id="258"/>
            <p14:sldId id="259"/>
          </p14:sldIdLst>
        </p14:section>
        <p14:section name="Stichproben" id="{BFEE890C-EE5D-4368-B5B9-4DB3DC747E71}">
          <p14:sldIdLst>
            <p14:sldId id="349"/>
            <p14:sldId id="260"/>
            <p14:sldId id="261"/>
            <p14:sldId id="350"/>
            <p14:sldId id="351"/>
            <p14:sldId id="352"/>
            <p14:sldId id="262"/>
            <p14:sldId id="263"/>
            <p14:sldId id="264"/>
            <p14:sldId id="353"/>
            <p14:sldId id="266"/>
            <p14:sldId id="267"/>
            <p14:sldId id="354"/>
            <p14:sldId id="268"/>
            <p14:sldId id="355"/>
            <p14:sldId id="356"/>
            <p14:sldId id="357"/>
            <p14:sldId id="269"/>
            <p14:sldId id="270"/>
            <p14:sldId id="271"/>
            <p14:sldId id="272"/>
            <p14:sldId id="273"/>
            <p14:sldId id="274"/>
            <p14:sldId id="359"/>
            <p14:sldId id="275"/>
            <p14:sldId id="276"/>
          </p14:sldIdLst>
        </p14:section>
        <p14:section name="Zentraler Grenzwertsatz" id="{F41B12E9-6ACE-442B-B54F-8F5D3C51895B}">
          <p14:sldIdLst>
            <p14:sldId id="360"/>
            <p14:sldId id="277"/>
            <p14:sldId id="361"/>
            <p14:sldId id="362"/>
            <p14:sldId id="365"/>
            <p14:sldId id="366"/>
            <p14:sldId id="363"/>
          </p14:sldIdLst>
        </p14:section>
        <p14:section name="Standardfehler" id="{4542ACC8-8931-4F31-BDC9-6860D06C8E14}">
          <p14:sldIdLst>
            <p14:sldId id="368"/>
            <p14:sldId id="367"/>
            <p14:sldId id="369"/>
            <p14:sldId id="370"/>
            <p14:sldId id="371"/>
            <p14:sldId id="364"/>
            <p14:sldId id="278"/>
            <p14:sldId id="279"/>
            <p14:sldId id="372"/>
            <p14:sldId id="280"/>
            <p14:sldId id="281"/>
          </p14:sldIdLst>
        </p14:section>
        <p14:section name="Hypothesentests" id="{83141532-378D-4E16-8EA4-A4F0A8A878FA}">
          <p14:sldIdLst>
            <p14:sldId id="373"/>
            <p14:sldId id="282"/>
            <p14:sldId id="283"/>
            <p14:sldId id="284"/>
            <p14:sldId id="285"/>
            <p14:sldId id="374"/>
            <p14:sldId id="375"/>
            <p14:sldId id="377"/>
            <p14:sldId id="376"/>
            <p14:sldId id="286"/>
            <p14:sldId id="287"/>
            <p14:sldId id="378"/>
            <p14:sldId id="379"/>
            <p14:sldId id="380"/>
            <p14:sldId id="288"/>
            <p14:sldId id="289"/>
            <p14:sldId id="381"/>
            <p14:sldId id="290"/>
            <p14:sldId id="291"/>
            <p14:sldId id="292"/>
          </p14:sldIdLst>
        </p14:section>
        <p14:section name="Hypothesentest Beispielübung #1" id="{B93F29D5-10B9-4844-8DFE-615B4F9AE37E}">
          <p14:sldIdLst>
            <p14:sldId id="382"/>
            <p14:sldId id="293"/>
            <p14:sldId id="294"/>
            <p14:sldId id="295"/>
            <p14:sldId id="296"/>
            <p14:sldId id="297"/>
            <p14:sldId id="383"/>
            <p14:sldId id="384"/>
            <p14:sldId id="386"/>
          </p14:sldIdLst>
        </p14:section>
        <p14:section name="Hypothesentest Beispielübung #2" id="{AB6BAC33-1595-462B-B491-A89E2A31E1B7}">
          <p14:sldIdLst>
            <p14:sldId id="387"/>
            <p14:sldId id="298"/>
            <p14:sldId id="299"/>
            <p14:sldId id="388"/>
            <p14:sldId id="392"/>
            <p14:sldId id="393"/>
          </p14:sldIdLst>
        </p14:section>
        <p14:section name="Fehler erster (Typ I) und zweiter Art (Typ II)" id="{00D59AD5-BB9E-4E27-BAC9-C412E31E2A54}">
          <p14:sldIdLst>
            <p14:sldId id="394"/>
            <p14:sldId id="389"/>
            <p14:sldId id="390"/>
            <p14:sldId id="395"/>
            <p14:sldId id="396"/>
            <p14:sldId id="401"/>
            <p14:sldId id="397"/>
          </p14:sldIdLst>
        </p14:section>
        <p14:section name="Studentische t-Verteilung" id="{C1C75456-7120-4104-98D2-7DFD102D3E81}">
          <p14:sldIdLst>
            <p14:sldId id="402"/>
            <p14:sldId id="398"/>
            <p14:sldId id="399"/>
            <p14:sldId id="400"/>
            <p14:sldId id="391"/>
            <p14:sldId id="403"/>
            <p14:sldId id="404"/>
            <p14:sldId id="410"/>
            <p14:sldId id="405"/>
            <p14:sldId id="411"/>
            <p14:sldId id="407"/>
            <p14:sldId id="300"/>
            <p14:sldId id="412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413"/>
          </p14:sldIdLst>
        </p14:section>
        <p14:section name="Studentische t-Verteilung Beispielübung" id="{EF22B278-B94A-476F-9B7E-B91367F92C9A}">
          <p14:sldIdLst>
            <p14:sldId id="414"/>
            <p14:sldId id="310"/>
            <p14:sldId id="415"/>
            <p14:sldId id="416"/>
            <p14:sldId id="426"/>
            <p14:sldId id="427"/>
            <p14:sldId id="428"/>
            <p14:sldId id="429"/>
            <p14:sldId id="430"/>
            <p14:sldId id="311"/>
            <p14:sldId id="431"/>
            <p14:sldId id="423"/>
            <p14:sldId id="312"/>
            <p14:sldId id="424"/>
          </p14:sldIdLst>
        </p14:section>
        <p14:section name="Next" id="{E7A72DE0-0CA4-412C-BCFA-41308FA59468}">
          <p14:sldIdLst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73804" autoAdjust="0"/>
  </p:normalViewPr>
  <p:slideViewPr>
    <p:cSldViewPr snapToGrid="0" snapToObjects="1" showGuides="1">
      <p:cViewPr varScale="1">
        <p:scale>
          <a:sx n="50" d="100"/>
          <a:sy n="50" d="100"/>
        </p:scale>
        <p:origin x="1296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72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3937" units="1/cm"/>
          <inkml:channelProperty channel="Y" name="resolution" value="50.46729" units="1/cm"/>
          <inkml:channelProperty channel="T" name="resolution" value="1" units="1/dev"/>
        </inkml:channelProperties>
      </inkml:inkSource>
      <inkml:timestamp xml:id="ts0" timeString="2018-09-01T15:15:23.312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0 199 0,'36'0'63,"145"0"-48,1 0-15,-38 0 16,2 0-16,-110 0 16,37 0-16,-37 0 15,37 0-15,-37 0 16,-1 0-16,38 0 15,72 0-15,-108-45 16,72 45-16,-1 0 16,74-90-16,-38 45 15,-71 45-15,108 0 0,-71 0 16,-39 0-16,-35 0 16,37 0-16,0 0 15,-37 0-15,1 0 16,-1 0-16,0 0 15,1 0 1,-2 0 15,1 0-15,1 0-16,-1 0 0,37 0 16,-1 0-16,38 0 15,-3 45-15,-70-45 16,72 0-16,-73 0 15,37 0-15,-73 45 16,36-45 0,36 45 31,-36-45-47,1 45 15,35-45-15,-35 0 16,35 0-1,-35 0 32,-1 0-31,1 0-16,-2 0 16,37 0-16,-35 0 15,36 0-15,-37 0 16,0 0-16,1 0 0,-1 0 15,0 0 17,1 0-17,-2 0-15,1 0 16,1 0-16,35 0 16,-35 0-16,-1 0 15,0 0-15,1 0 16,-1 0-16,1 0 0,-2 0 15,37 0 1,-35 0-16,-1 0 16,1 0-1,-1 0-15,0 0 32,1 0-17,35 0 1,-37 0-16,2 0 15,36 0 1,-37 0 0,37 0-16,-37 0 15,0 0-15,1 0 16,-1 0-16,1 0 16,34 0-16,-35 0 15,37 0 1,0 0-1,-37 0 1,1 0-16,-37 43 16,72-43-16,-37 0 15,2 0 1,-1 0-16,1 0 31,-1 0-15,0 0-16,37 0 31,-37 0-15,1 0-16,-1 0 15,1 0 1,-2 0-16,37 0 16,1 0-16,0 0 15,-37 0 1,73 0-16,-74 0 15,2 0-15,-1 0 16,37 0 0,-37 0-1,1 0-15,35 0 16,-35 0 0,34 0-1,-34 0 1,-1 0 46,0 0-46,1 0-16,-1 0 16,1 0-1,-1 0 1,0 0-1,1 0-15,-1 0 16,0 0 0,-1 0-1,38 0-15,-36 0 16,-1 0 0,37 0 77,-1 0-77,-35 0 15,-1 0-31,36 0 16,-36 0-1,0 0 1,1 0 0,-1 0 46,1 0-46,-1 0 62,0 0-62,-36 45-16,37-45 15,-1 0 16,-1 0-15,1 0 0,1 0-1,-1 0 1,1 0 62,-1 0-62,0 0 31,1 0-32,-1 0-15,0 0 16,1 0 46,-1 0-46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3937" units="1/cm"/>
          <inkml:channelProperty channel="Y" name="resolution" value="50.46729" units="1/cm"/>
          <inkml:channelProperty channel="T" name="resolution" value="1" units="1/dev"/>
        </inkml:channelProperties>
      </inkml:inkSource>
      <inkml:timestamp xml:id="ts0" timeString="2018-09-01T15:15:23.31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0,'36'45'140,"1"-45"-124,-1 0-16,0 0 15,0 45 1,0-45 0,0 0-1,37 0-15,-37 0 94,37 0-78,-36 0-16,-1 0 15,35 0-15,2 0 16,-36 0 46,-1 0-30,0 0-17,37 0 17,-37 0-1,37 0 31,-37 0-46,0 0 0,0 0-16,0 0 0,1 0 31,35 0-16,-35 0 64,-1 0-64,1 0 16,35 0-15,-37 0 0,2 0-1,36 0-15,-37 0 16,37 0 78,-37 0 15,0 0-93,37 0-16,-38 0 15,38 0 17,0 0-17,-1 0 32,-35 0-31,-1 0-1,1 0-15,-1 0 47,35 0 0,-34 0-31,36 0-1,-37 0 1,0 0 15,1 0-15,-1 0-1,0 0 1,1 0 0,-1 0 140,-1 0-140,38 0 46,-37 0-46,1 0-1,-1 0 48,0 0-63,74 0 15,-3 0-15,-34 0 16,0 0-16,-37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3937" units="1/cm"/>
          <inkml:channelProperty channel="Y" name="resolution" value="50.46729" units="1/cm"/>
          <inkml:channelProperty channel="T" name="resolution" value="1" units="1/dev"/>
        </inkml:channelProperties>
      </inkml:inkSource>
      <inkml:timestamp xml:id="ts0" timeString="2018-09-01T15:15:23.314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0,'144'135'141,"-71"-135"-126,-37 0-15,37 45 16,0-45-16,-38 0 16,38 0-16,72 88 15,-108-88-15,-1 0 16,0 0 62,1 0-78,-2 0 16,1 0-16,0 0 15,1 0-15,-1 0 31,110 0 16,-110 0-31,0 0-16,36 0 16,1 0 77,-37-88-93,0 88 94,1 0-63,-1 0-15,1 0 0,-1 0 15,0 0 0,36 0 0,-36 0-31,0 0 16,1 0-16,-1 0 16,1 0 62,-1 0-78,0 0 15,1 0 1,-1 0 15,0 0-31,0 0 16,36 0 46,-72-45-62,37 45 16,-37-45-16,72 45 16,-35 0-1,-1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3937" units="1/cm"/>
          <inkml:channelProperty channel="Y" name="resolution" value="50.46729" units="1/cm"/>
          <inkml:channelProperty channel="T" name="resolution" value="1" units="1/dev"/>
        </inkml:channelProperties>
      </inkml:inkSource>
      <inkml:timestamp xml:id="ts0" timeString="2018-09-01T15:15:23.31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0,'108'0'188,"-72"0"-173,37 0-15,-37 0 16,37 0-16,0 0 16,-37 0-1,1 0 1,-2 0-16,1 0 31,37 0-15,0 0 46,-1 0-46,-35 0-16,35 0 16,-35 0 109,-2 0-16,1 0-109,1 0 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3937" units="1/cm"/>
          <inkml:channelProperty channel="Y" name="resolution" value="50.46729" units="1/cm"/>
          <inkml:channelProperty channel="T" name="resolution" value="1" units="1/dev"/>
        </inkml:channelProperties>
      </inkml:inkSource>
      <inkml:timestamp xml:id="ts0" timeString="2018-09-01T15:15:23.31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0,'182'0'157,"-146"0"-157,36 0 15,-36 0-15,0 0 16,1 0-16,-1 0 15,37 0 48,-37 0-47,1 0-16,34 0 15,2 0 1,-37 0-16,37 0 15,-37 0 1,1 0 0,-1 0 31,0 0-47,1 0 31,-2 0-16,1 0 1,1 0 47,35 0-48,-35 0-15,-1 0 16,1 0-1,-1 0-15,37 0 16,-2 0 31,-34 0 31,35 0-78,1 0 16,-37 0-1,37 0 48,-37 0-63,36 0 15,1 0 1,-37 0 0,37 0 77,-37 0-93,1 0 47,35 0-15,-35 0-17,-2 0 1,1 0-16,37 0 15,-37 0-15,1 0 79,-1 0-64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E2ED6-74EE-4070-9DA5-B704F426C197}" type="datetimeFigureOut">
              <a:rPr lang="de-DE" smtClean="0"/>
              <a:t>21.11.2018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2E608-9E2F-4626-9074-F40EE7502C8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6668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entral_limit_theorem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8043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1963" indent="0">
              <a:buNone/>
            </a:pPr>
            <a:r>
              <a:rPr lang="en-US" b="1" dirty="0">
                <a:solidFill>
                  <a:srgbClr val="0070C0"/>
                </a:solidFill>
              </a:rPr>
              <a:t>Selection Bias</a:t>
            </a:r>
          </a:p>
          <a:p>
            <a:pPr marL="914400" indent="0">
              <a:buNone/>
            </a:pPr>
            <a:r>
              <a:rPr lang="en-US" b="1" dirty="0">
                <a:solidFill>
                  <a:srgbClr val="009900"/>
                </a:solidFill>
              </a:rPr>
              <a:t>Self-selection Bias</a:t>
            </a:r>
            <a:r>
              <a:rPr lang="en-US" dirty="0"/>
              <a:t>: people who volunteer may differ significantly from those in the population who don’t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065137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Dependent, paired-sample t-test</a:t>
            </a:r>
          </a:p>
          <a:p>
            <a:pPr marL="461963" indent="0">
              <a:buNone/>
            </a:pPr>
            <a:r>
              <a:rPr lang="en-US" dirty="0"/>
              <a:t>Used when the samples are dependent:</a:t>
            </a:r>
          </a:p>
          <a:p>
            <a:pPr marL="919163" indent="-457200">
              <a:buFont typeface="Courier New" panose="02070309020205020404" pitchFamily="49" charset="0"/>
              <a:buChar char="o"/>
            </a:pPr>
            <a:r>
              <a:rPr lang="en-US" dirty="0"/>
              <a:t>one sample has been tested twice (repeated measurements)</a:t>
            </a:r>
          </a:p>
          <a:p>
            <a:pPr marL="919163" indent="-457200">
              <a:buFont typeface="Courier New" panose="02070309020205020404" pitchFamily="49" charset="0"/>
              <a:buChar char="o"/>
            </a:pPr>
            <a:r>
              <a:rPr lang="en-US" dirty="0"/>
              <a:t>two samples have been matched or "paired"</a:t>
            </a:r>
          </a:p>
          <a:p>
            <a:pPr marL="461963" indent="0"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100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67346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b="1" dirty="0">
                <a:solidFill>
                  <a:srgbClr val="0070C0"/>
                </a:solidFill>
              </a:rPr>
              <a:t>Dependent, paired-sample t-test</a:t>
            </a:r>
          </a:p>
          <a:p>
            <a:pPr>
              <a:lnSpc>
                <a:spcPct val="114999"/>
              </a:lnSpc>
            </a:pPr>
            <a:r>
              <a:rPr lang="en-US" dirty="0"/>
              <a:t>Want to check if the same group of students has improved results on test scores before prep course and after prep course.</a:t>
            </a:r>
          </a:p>
          <a:p>
            <a:pPr>
              <a:lnSpc>
                <a:spcPct val="114999"/>
              </a:lnSpc>
            </a:pPr>
            <a:r>
              <a:rPr lang="en-US" dirty="0"/>
              <a:t>Notice how the same sample of students is used (thus dependent)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101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756417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 one is also called a </a:t>
            </a:r>
            <a:r>
              <a:rPr lang="en-US" b="1" dirty="0"/>
              <a:t>Welch’s t-test</a:t>
            </a:r>
            <a:r>
              <a:rPr lang="en-US" b="0" dirty="0"/>
              <a:t> and it’s the one we’ll be studying</a:t>
            </a:r>
            <a:endParaRPr lang="en-US" b="1" dirty="0"/>
          </a:p>
          <a:p>
            <a:pPr marL="461963" indent="0">
              <a:buNone/>
            </a:pPr>
            <a:r>
              <a:rPr lang="en-US" dirty="0"/>
              <a:t>##############</a:t>
            </a:r>
          </a:p>
          <a:p>
            <a:pPr marL="4619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Just like with Z Statistic, we calculate the t statistic.</a:t>
            </a:r>
          </a:p>
          <a:p>
            <a:pPr marL="461963" indent="0"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102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773263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Tests the null hypothesis that the population mean is equal to a specified 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based on a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Also called a </a:t>
                </a:r>
                <a:r>
                  <a:rPr lang="en-US" b="1" dirty="0"/>
                  <a:t>t-value</a:t>
                </a:r>
              </a:p>
              <a:p>
                <a:r>
                  <a:rPr lang="en-US" dirty="0"/>
                  <a:t>Note that this does </a:t>
                </a:r>
                <a:r>
                  <a:rPr lang="en-US" b="1" dirty="0"/>
                  <a:t>not</a:t>
                </a:r>
                <a:r>
                  <a:rPr lang="en-US" dirty="0"/>
                  <a:t> factor in the population standard deviation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σ</a:t>
                </a:r>
                <a:r>
                  <a:rPr lang="en-US" dirty="0"/>
                  <a:t>!</a:t>
                </a:r>
              </a:p>
              <a:p>
                <a:r>
                  <a:rPr lang="en-GB" dirty="0"/>
                  <a:t>#########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200" dirty="0">
                    <a:latin typeface="Montserrat" panose="02000505000000020004" pitchFamily="2" charset="0"/>
                  </a:rPr>
                  <a:t> = sample mean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>
                    <a:latin typeface="Montserrat" panose="02000505000000020004" pitchFamily="2" charset="0"/>
                  </a:rPr>
                  <a:t> = population mean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200" dirty="0">
                    <a:latin typeface="Montserrat" panose="02000505000000020004" pitchFamily="2" charset="0"/>
                  </a:rPr>
                  <a:t> = sample standard error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latin typeface="Montserrat" panose="02000505000000020004" pitchFamily="2" charset="0"/>
                  </a:rPr>
                  <a:t> = sample size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Tests the null hypothesis that the population mean is equal to a specified value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 </a:t>
                </a:r>
                <a:r>
                  <a:rPr lang="en-US" dirty="0"/>
                  <a:t>based on a sample mean </a:t>
                </a:r>
                <a:r>
                  <a:rPr lang="en-US" b="0" i="0">
                    <a:latin typeface="Cambria Math" panose="02040503050406030204" pitchFamily="18" charset="0"/>
                  </a:rPr>
                  <a:t>𝑥 ̅</a:t>
                </a:r>
                <a:endParaRPr lang="en-US" dirty="0"/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Also called a </a:t>
                </a:r>
                <a:r>
                  <a:rPr lang="en-US" b="1" dirty="0"/>
                  <a:t>t-value</a:t>
                </a:r>
              </a:p>
              <a:p>
                <a:r>
                  <a:rPr lang="en-US" dirty="0"/>
                  <a:t>Note that this does </a:t>
                </a:r>
                <a:r>
                  <a:rPr lang="en-US" b="1" dirty="0"/>
                  <a:t>not</a:t>
                </a:r>
                <a:r>
                  <a:rPr lang="en-US" dirty="0"/>
                  <a:t> factor in the population standard deviation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σ</a:t>
                </a:r>
                <a:r>
                  <a:rPr lang="en-US" dirty="0"/>
                  <a:t>!</a:t>
                </a:r>
              </a:p>
              <a:p>
                <a:r>
                  <a:rPr lang="en-GB" dirty="0"/>
                  <a:t>#########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𝑥 ̅</a:t>
                </a:r>
                <a:r>
                  <a:rPr lang="en-US" sz="1200" dirty="0">
                    <a:latin typeface="Montserrat" panose="02000505000000020004" pitchFamily="2" charset="0"/>
                  </a:rPr>
                  <a:t> = sample mean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r>
                  <a:rPr lang="en-US" sz="1200" dirty="0">
                    <a:latin typeface="Montserrat" panose="02000505000000020004" pitchFamily="2" charset="0"/>
                  </a:rPr>
                  <a:t> = population mean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𝑠</a:t>
                </a:r>
                <a:r>
                  <a:rPr lang="en-US" sz="1200" dirty="0">
                    <a:latin typeface="Montserrat" panose="02000505000000020004" pitchFamily="2" charset="0"/>
                  </a:rPr>
                  <a:t> = sample standard error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𝑛</a:t>
                </a:r>
                <a:r>
                  <a:rPr lang="en-US" sz="1200" dirty="0">
                    <a:latin typeface="Montserrat" panose="02000505000000020004" pitchFamily="2" charset="0"/>
                  </a:rPr>
                  <a:t> = sample size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103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1543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 err="1"/>
                  <a:t>Ähnlich</a:t>
                </a:r>
                <a:r>
                  <a:rPr lang="en-US" dirty="0"/>
                  <a:t> der Z-</a:t>
                </a:r>
                <a:r>
                  <a:rPr lang="en-US" dirty="0" err="1"/>
                  <a:t>Statistik</a:t>
                </a:r>
                <a:endParaRPr lang="en-US" dirty="0"/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endParaRPr lang="en-US" dirty="0"/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Tests the null hypothesis that the population mean is equal to a specified 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based on a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Also called a </a:t>
                </a:r>
                <a:r>
                  <a:rPr lang="en-US" b="1" dirty="0"/>
                  <a:t>t-value</a:t>
                </a:r>
              </a:p>
              <a:p>
                <a:r>
                  <a:rPr lang="en-US" dirty="0"/>
                  <a:t>Note that this does </a:t>
                </a:r>
                <a:r>
                  <a:rPr lang="en-US" b="1" dirty="0"/>
                  <a:t>not</a:t>
                </a:r>
                <a:r>
                  <a:rPr lang="en-US" dirty="0"/>
                  <a:t> factor in the population standard deviation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σ</a:t>
                </a:r>
                <a:r>
                  <a:rPr lang="en-US" dirty="0"/>
                  <a:t>!</a:t>
                </a:r>
              </a:p>
              <a:p>
                <a:r>
                  <a:rPr lang="en-GB" dirty="0"/>
                  <a:t>#########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200" dirty="0">
                    <a:latin typeface="Montserrat" panose="02000505000000020004" pitchFamily="2" charset="0"/>
                  </a:rPr>
                  <a:t> = sample mean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>
                    <a:latin typeface="Montserrat" panose="02000505000000020004" pitchFamily="2" charset="0"/>
                  </a:rPr>
                  <a:t> = population mean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200" dirty="0">
                    <a:latin typeface="Montserrat" panose="02000505000000020004" pitchFamily="2" charset="0"/>
                  </a:rPr>
                  <a:t> = sample standard error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latin typeface="Montserrat" panose="02000505000000020004" pitchFamily="2" charset="0"/>
                  </a:rPr>
                  <a:t> = sample size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Tests the null hypothesis that the population mean is equal to a specified value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 </a:t>
                </a:r>
                <a:r>
                  <a:rPr lang="en-US" dirty="0"/>
                  <a:t>based on a sample mean </a:t>
                </a:r>
                <a:r>
                  <a:rPr lang="en-US" b="0" i="0">
                    <a:latin typeface="Cambria Math" panose="02040503050406030204" pitchFamily="18" charset="0"/>
                  </a:rPr>
                  <a:t>𝑥 ̅</a:t>
                </a:r>
                <a:endParaRPr lang="en-US" dirty="0"/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Also called a </a:t>
                </a:r>
                <a:r>
                  <a:rPr lang="en-US" b="1" dirty="0"/>
                  <a:t>t-value</a:t>
                </a:r>
              </a:p>
              <a:p>
                <a:r>
                  <a:rPr lang="en-US" dirty="0"/>
                  <a:t>Note that this does </a:t>
                </a:r>
                <a:r>
                  <a:rPr lang="en-US" b="1" dirty="0"/>
                  <a:t>not</a:t>
                </a:r>
                <a:r>
                  <a:rPr lang="en-US" dirty="0"/>
                  <a:t> factor in the population standard deviation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σ</a:t>
                </a:r>
                <a:r>
                  <a:rPr lang="en-US" dirty="0"/>
                  <a:t>!</a:t>
                </a:r>
              </a:p>
              <a:p>
                <a:r>
                  <a:rPr lang="en-GB" dirty="0"/>
                  <a:t>#########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𝑥 ̅</a:t>
                </a:r>
                <a:r>
                  <a:rPr lang="en-US" sz="1200" dirty="0">
                    <a:latin typeface="Montserrat" panose="02000505000000020004" pitchFamily="2" charset="0"/>
                  </a:rPr>
                  <a:t> = sample mean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r>
                  <a:rPr lang="en-US" sz="1200" dirty="0">
                    <a:latin typeface="Montserrat" panose="02000505000000020004" pitchFamily="2" charset="0"/>
                  </a:rPr>
                  <a:t> = population mean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𝑠</a:t>
                </a:r>
                <a:r>
                  <a:rPr lang="en-US" sz="1200" dirty="0">
                    <a:latin typeface="Montserrat" panose="02000505000000020004" pitchFamily="2" charset="0"/>
                  </a:rPr>
                  <a:t> = sample standard error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𝑛</a:t>
                </a:r>
                <a:r>
                  <a:rPr lang="en-US" sz="1200" dirty="0">
                    <a:latin typeface="Montserrat" panose="02000505000000020004" pitchFamily="2" charset="0"/>
                  </a:rPr>
                  <a:t> = sample size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104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134175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third one is also called a </a:t>
            </a:r>
            <a:r>
              <a:rPr lang="en-US" b="1" dirty="0"/>
              <a:t>Welch’s t-test</a:t>
            </a:r>
            <a:r>
              <a:rPr lang="en-US" b="0" dirty="0"/>
              <a:t> and it’s the one we’ll be studying</a:t>
            </a:r>
            <a:endParaRPr lang="en-US" b="1" dirty="0"/>
          </a:p>
          <a:p>
            <a:r>
              <a:rPr lang="en-GB" dirty="0"/>
              <a:t>###########</a:t>
            </a:r>
          </a:p>
          <a:p>
            <a:pPr marL="918845" indent="-457200">
              <a:lnSpc>
                <a:spcPct val="114999"/>
              </a:lnSpc>
              <a:buFont typeface="Courier New" panose="02070309020205020404" pitchFamily="49" charset="0"/>
              <a:buChar char="o"/>
            </a:pPr>
            <a:r>
              <a:rPr lang="en-US" dirty="0"/>
              <a:t>Just like with Z Score, we compare to a table of t-scores.</a:t>
            </a:r>
          </a:p>
          <a:p>
            <a:pPr marL="918845" indent="-457200">
              <a:lnSpc>
                <a:spcPct val="114999"/>
              </a:lnSpc>
              <a:buFont typeface="Courier New" panose="02070309020205020404" pitchFamily="49" charset="0"/>
              <a:buChar char="o"/>
            </a:pPr>
            <a:r>
              <a:rPr lang="en-US" dirty="0"/>
              <a:t>These scores depend on:</a:t>
            </a:r>
          </a:p>
          <a:p>
            <a:pPr marL="918845" indent="-457200">
              <a:lnSpc>
                <a:spcPct val="114999"/>
              </a:lnSpc>
              <a:buFont typeface="Courier New" panose="02070309020205020404" pitchFamily="49" charset="0"/>
              <a:buChar char="o"/>
            </a:pPr>
            <a:r>
              <a:rPr lang="en-US" dirty="0"/>
              <a:t>degrees of freedom (based on sample size n)</a:t>
            </a:r>
          </a:p>
          <a:p>
            <a:pPr marL="918845" indent="-457200">
              <a:lnSpc>
                <a:spcPct val="114999"/>
              </a:lnSpc>
              <a:buFont typeface="Courier New" panose="02070309020205020404" pitchFamily="49" charset="0"/>
              <a:buChar char="o"/>
            </a:pPr>
            <a:r>
              <a:rPr lang="en-US" dirty="0"/>
              <a:t>Chosen significance level (default 0.05)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105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339277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Tests the null hypothesis that the population mean is equal to a specified 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based on a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Also called a </a:t>
                </a:r>
                <a:r>
                  <a:rPr lang="en-US" b="1" dirty="0"/>
                  <a:t>t-value</a:t>
                </a:r>
              </a:p>
              <a:p>
                <a:r>
                  <a:rPr lang="en-US" dirty="0"/>
                  <a:t>Note that this does </a:t>
                </a:r>
                <a:r>
                  <a:rPr lang="en-US" b="1" dirty="0"/>
                  <a:t>not</a:t>
                </a:r>
                <a:r>
                  <a:rPr lang="en-US" dirty="0"/>
                  <a:t> factor in the population standard deviation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σ</a:t>
                </a:r>
                <a:r>
                  <a:rPr lang="en-US" dirty="0"/>
                  <a:t>!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Tests the null hypothesis that the population mean is equal to a specified value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 </a:t>
                </a:r>
                <a:r>
                  <a:rPr lang="en-US" dirty="0"/>
                  <a:t>based on a sample mean </a:t>
                </a:r>
                <a:r>
                  <a:rPr lang="en-US" b="0" i="0">
                    <a:latin typeface="Cambria Math" panose="02040503050406030204" pitchFamily="18" charset="0"/>
                  </a:rPr>
                  <a:t>𝑥 ̅</a:t>
                </a:r>
                <a:endParaRPr lang="en-US" dirty="0"/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Also called a </a:t>
                </a:r>
                <a:r>
                  <a:rPr lang="en-US" b="1" dirty="0"/>
                  <a:t>t-value</a:t>
                </a:r>
              </a:p>
              <a:p>
                <a:r>
                  <a:rPr lang="en-US" dirty="0"/>
                  <a:t>Note that this does </a:t>
                </a:r>
                <a:r>
                  <a:rPr lang="en-US" b="1" dirty="0"/>
                  <a:t>not</a:t>
                </a:r>
                <a:r>
                  <a:rPr lang="en-US" dirty="0"/>
                  <a:t> factor in the population standard deviation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σ</a:t>
                </a:r>
                <a:r>
                  <a:rPr lang="en-US" dirty="0"/>
                  <a:t>!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106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94696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third one is also called a </a:t>
            </a:r>
            <a:r>
              <a:rPr lang="en-US" b="1" dirty="0"/>
              <a:t>Welch’s t-test</a:t>
            </a:r>
            <a:r>
              <a:rPr lang="en-US" b="0" dirty="0"/>
              <a:t> and it’s the one we’ll be studying</a:t>
            </a:r>
            <a:endParaRPr lang="en-US" b="1" dirty="0"/>
          </a:p>
          <a:p>
            <a:endParaRPr lang="en-GB" dirty="0"/>
          </a:p>
          <a:p>
            <a:r>
              <a:rPr lang="en-GB" dirty="0"/>
              <a:t>#############</a:t>
            </a:r>
          </a:p>
          <a:p>
            <a:pPr marL="461645" indent="0">
              <a:buNone/>
            </a:pPr>
            <a:r>
              <a:rPr lang="en-US" dirty="0"/>
              <a:t>The calculation of the t-statistic differs slightly for the following scenarios:</a:t>
            </a:r>
          </a:p>
          <a:p>
            <a:pPr marL="918845" indent="-457200">
              <a:buFont typeface="Courier New" panose="02070309020205020404" pitchFamily="49" charset="0"/>
              <a:buChar char="o"/>
            </a:pPr>
            <a:r>
              <a:rPr lang="en-US" dirty="0"/>
              <a:t>equal sample sizes, equal variance</a:t>
            </a:r>
          </a:p>
          <a:p>
            <a:pPr marL="918845" indent="-457200">
              <a:buFont typeface="Courier New" panose="02070309020205020404" pitchFamily="49" charset="0"/>
              <a:buChar char="o"/>
            </a:pPr>
            <a:r>
              <a:rPr lang="en-US" dirty="0"/>
              <a:t>unequal sample sizes, equal variance</a:t>
            </a:r>
          </a:p>
          <a:p>
            <a:pPr marL="918845" indent="-457200">
              <a:buFont typeface="Courier New" panose="02070309020205020404" pitchFamily="49" charset="0"/>
              <a:buChar char="o"/>
            </a:pPr>
            <a:r>
              <a:rPr lang="en-US" b="1" dirty="0"/>
              <a:t>equal or unequal sample sizes, unequal variance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107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352525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working with two samples and trying to compare them to each other with a t-test, its often useful to think of the t-test as a ratio of signal (sample means) to noise (sample variability)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108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024358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109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9824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indent="0">
              <a:buNone/>
            </a:pPr>
            <a:r>
              <a:rPr lang="en-US" b="1" dirty="0">
                <a:solidFill>
                  <a:srgbClr val="009900"/>
                </a:solidFill>
              </a:rPr>
              <a:t>Nur </a:t>
            </a:r>
            <a:r>
              <a:rPr lang="en-US" b="1" dirty="0" err="1">
                <a:solidFill>
                  <a:srgbClr val="009900"/>
                </a:solidFill>
              </a:rPr>
              <a:t>im</a:t>
            </a:r>
            <a:r>
              <a:rPr lang="en-US" b="1" dirty="0">
                <a:solidFill>
                  <a:srgbClr val="009900"/>
                </a:solidFill>
              </a:rPr>
              <a:t> </a:t>
            </a:r>
            <a:r>
              <a:rPr lang="en-US" b="1" dirty="0" err="1">
                <a:solidFill>
                  <a:srgbClr val="009900"/>
                </a:solidFill>
              </a:rPr>
              <a:t>einem</a:t>
            </a:r>
            <a:r>
              <a:rPr lang="en-US" b="1" dirty="0">
                <a:solidFill>
                  <a:srgbClr val="009900"/>
                </a:solidFill>
              </a:rPr>
              <a:t> Fitness studio</a:t>
            </a:r>
          </a:p>
          <a:p>
            <a:pPr marL="914400" indent="0">
              <a:buNone/>
            </a:pPr>
            <a:endParaRPr lang="en-US" b="1" dirty="0">
              <a:solidFill>
                <a:srgbClr val="009900"/>
              </a:solidFill>
            </a:endParaRPr>
          </a:p>
          <a:p>
            <a:pPr marL="914400" indent="0">
              <a:buNone/>
            </a:pPr>
            <a:r>
              <a:rPr lang="en-US" b="1" dirty="0">
                <a:solidFill>
                  <a:srgbClr val="009900"/>
                </a:solidFill>
              </a:rPr>
              <a:t>Healthy-user Bias</a:t>
            </a:r>
            <a:r>
              <a:rPr lang="en-US" dirty="0"/>
              <a:t>: the sample may come from a healthier segment of the overall population – people who walk/jog, work outside, follow healthier behaviors, etc.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558835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Montserrat" panose="02000505000000020004" pitchFamily="2" charset="0"/>
              </a:rPr>
              <a:t>Since we have two, potentially unequal-sized samples with different variances, determining the degrees of freedom is a little more complicated.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512416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Vairanzen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nah </a:t>
            </a:r>
            <a:r>
              <a:rPr lang="en-US" dirty="0" err="1"/>
              <a:t>beieinder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einfachere</a:t>
            </a:r>
            <a:r>
              <a:rPr lang="en-US" dirty="0"/>
              <a:t> Formel</a:t>
            </a:r>
          </a:p>
          <a:p>
            <a:endParaRPr lang="en-US" dirty="0"/>
          </a:p>
          <a:p>
            <a:r>
              <a:rPr lang="en-US" dirty="0"/>
              <a:t>Useful when dealing with samples that have different sample sizes and different variances</a:t>
            </a:r>
          </a:p>
          <a:p>
            <a:r>
              <a:rPr lang="en-US" dirty="0"/>
              <a:t>Fortunately we have a simpler method!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905088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will work for our upcoming examples</a:t>
                </a:r>
              </a:p>
              <a:p>
                <a:r>
                  <a:rPr lang="en-US" dirty="0"/>
                  <a:t>#####################</a:t>
                </a:r>
              </a:p>
              <a:p>
                <a:r>
                  <a:rPr lang="en-US" dirty="0"/>
                  <a:t>The General Formula: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will work for our upcoming examples</a:t>
                </a:r>
              </a:p>
              <a:p>
                <a:r>
                  <a:rPr lang="en-US" dirty="0"/>
                  <a:t>#####################</a:t>
                </a:r>
              </a:p>
              <a:p>
                <a:r>
                  <a:rPr lang="en-US" dirty="0"/>
                  <a:t>The General Formula: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𝑑𝑓=𝑛_1+𝑛_2−2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616973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t-Distributions have fatter tails than </a:t>
            </a:r>
            <a:br>
              <a:rPr lang="en-US" dirty="0"/>
            </a:br>
            <a:r>
              <a:rPr lang="en-US" dirty="0"/>
              <a:t>normal Z-Distributions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Eine Größere Varianz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903862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approach a normal distribution </a:t>
            </a:r>
            <a:br>
              <a:rPr lang="en-US" dirty="0"/>
            </a:br>
            <a:r>
              <a:rPr lang="en-US" dirty="0"/>
              <a:t>as the degrees of freedom increase.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größer</a:t>
            </a:r>
            <a:r>
              <a:rPr lang="en-US" dirty="0"/>
              <a:t> </a:t>
            </a:r>
            <a:r>
              <a:rPr lang="en-US" dirty="0" err="1"/>
              <a:t>desto</a:t>
            </a:r>
            <a:r>
              <a:rPr lang="en-US" dirty="0"/>
              <a:t> </a:t>
            </a:r>
            <a:r>
              <a:rPr lang="en-US" dirty="0" err="1"/>
              <a:t>näher</a:t>
            </a:r>
            <a:r>
              <a:rPr lang="en-US" dirty="0"/>
              <a:t> an der normal </a:t>
            </a:r>
            <a:r>
              <a:rPr lang="en-US" dirty="0" err="1"/>
              <a:t>distriutbion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T-Test-</a:t>
            </a:r>
          </a:p>
          <a:p>
            <a:endParaRPr lang="en-US" dirty="0"/>
          </a:p>
          <a:p>
            <a:r>
              <a:rPr lang="en-US" dirty="0"/>
              <a:t>N&gt; 30  -&gt; normal distribution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14289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238349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auto manufacturer has two plants that produce the same car.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311658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are forced to close one of the plants.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365610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company wants to know if there’s a significant difference in production between 	the two plants.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799214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70C0"/>
                </a:solidFill>
              </a:rPr>
              <a:t>04 </a:t>
            </a:r>
            <a:r>
              <a:rPr lang="en-US" b="0" dirty="0" err="1">
                <a:solidFill>
                  <a:srgbClr val="0070C0"/>
                </a:solidFill>
              </a:rPr>
              <a:t>Wahrscheinlichkeit</a:t>
            </a:r>
            <a:r>
              <a:rPr lang="en-US" b="0" dirty="0">
                <a:solidFill>
                  <a:srgbClr val="0070C0"/>
                </a:solidFill>
              </a:rPr>
              <a:t> und </a:t>
            </a:r>
            <a:r>
              <a:rPr lang="en-US" b="0" dirty="0" err="1">
                <a:solidFill>
                  <a:srgbClr val="0070C0"/>
                </a:solidFill>
              </a:rPr>
              <a:t>Statistik</a:t>
            </a:r>
            <a:r>
              <a:rPr lang="en-US" b="0" dirty="0">
                <a:solidFill>
                  <a:srgbClr val="0070C0"/>
                </a:solidFill>
              </a:rPr>
              <a:t> </a:t>
            </a:r>
            <a:r>
              <a:rPr lang="en-US" b="0" dirty="0" err="1">
                <a:solidFill>
                  <a:srgbClr val="0070C0"/>
                </a:solidFill>
              </a:rPr>
              <a:t>Teil</a:t>
            </a:r>
            <a:r>
              <a:rPr lang="en-US" b="0" dirty="0">
                <a:solidFill>
                  <a:srgbClr val="0070C0"/>
                </a:solidFill>
              </a:rPr>
              <a:t> 4 </a:t>
            </a:r>
            <a:r>
              <a:rPr lang="en-US" b="0" dirty="0" err="1">
                <a:solidFill>
                  <a:srgbClr val="0070C0"/>
                </a:solidFill>
              </a:rPr>
              <a:t>Folie</a:t>
            </a:r>
            <a:r>
              <a:rPr lang="en-US" b="0" dirty="0">
                <a:solidFill>
                  <a:srgbClr val="0070C0"/>
                </a:solidFill>
              </a:rPr>
              <a:t> 121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1211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hospital survey of employees conducted during daytime hours</a:t>
            </a:r>
          </a:p>
          <a:p>
            <a:r>
              <a:rPr lang="en-US" dirty="0"/>
              <a:t>Neglects to poll </a:t>
            </a:r>
            <a:br>
              <a:rPr lang="en-US" dirty="0"/>
            </a:br>
            <a:r>
              <a:rPr lang="en-US" dirty="0"/>
              <a:t>people who work </a:t>
            </a:r>
            <a:br>
              <a:rPr lang="en-US" dirty="0"/>
            </a:br>
            <a:r>
              <a:rPr lang="en-US" dirty="0"/>
              <a:t>the night shift.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013351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70C0"/>
                </a:solidFill>
              </a:rPr>
              <a:t>04 </a:t>
            </a:r>
            <a:r>
              <a:rPr lang="en-US" b="0" dirty="0" err="1">
                <a:solidFill>
                  <a:srgbClr val="0070C0"/>
                </a:solidFill>
              </a:rPr>
              <a:t>Wahrscheinlichkeit</a:t>
            </a:r>
            <a:r>
              <a:rPr lang="en-US" b="0" dirty="0">
                <a:solidFill>
                  <a:srgbClr val="0070C0"/>
                </a:solidFill>
              </a:rPr>
              <a:t> und </a:t>
            </a:r>
            <a:r>
              <a:rPr lang="en-US" b="0" dirty="0" err="1">
                <a:solidFill>
                  <a:srgbClr val="0070C0"/>
                </a:solidFill>
              </a:rPr>
              <a:t>Statistik</a:t>
            </a:r>
            <a:r>
              <a:rPr lang="en-US" b="0" dirty="0">
                <a:solidFill>
                  <a:srgbClr val="0070C0"/>
                </a:solidFill>
              </a:rPr>
              <a:t> </a:t>
            </a:r>
            <a:r>
              <a:rPr lang="en-US" b="0" dirty="0" err="1">
                <a:solidFill>
                  <a:srgbClr val="0070C0"/>
                </a:solidFill>
              </a:rPr>
              <a:t>Teil</a:t>
            </a:r>
            <a:r>
              <a:rPr lang="en-US" b="0" dirty="0">
                <a:solidFill>
                  <a:srgbClr val="0070C0"/>
                </a:solidFill>
              </a:rPr>
              <a:t> 4 </a:t>
            </a:r>
            <a:r>
              <a:rPr lang="en-US" b="0" dirty="0" err="1">
                <a:solidFill>
                  <a:srgbClr val="0070C0"/>
                </a:solidFill>
              </a:rPr>
              <a:t>Folie</a:t>
            </a:r>
            <a:r>
              <a:rPr lang="en-US" b="0" dirty="0">
                <a:solidFill>
                  <a:srgbClr val="0070C0"/>
                </a:solidFill>
              </a:rPr>
              <a:t> 122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68851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>
                    <a:solidFill>
                      <a:srgbClr val="0070C0"/>
                    </a:solidFill>
                  </a:rPr>
                  <a:t>04 </a:t>
                </a:r>
                <a:r>
                  <a:rPr lang="en-US" b="0" dirty="0" err="1">
                    <a:solidFill>
                      <a:srgbClr val="0070C0"/>
                    </a:solidFill>
                  </a:rPr>
                  <a:t>Wahrscheinlichkeit</a:t>
                </a:r>
                <a:r>
                  <a:rPr lang="en-US" b="0" dirty="0">
                    <a:solidFill>
                      <a:srgbClr val="0070C0"/>
                    </a:solidFill>
                  </a:rPr>
                  <a:t> und </a:t>
                </a:r>
                <a:r>
                  <a:rPr lang="en-US" b="0" dirty="0" err="1">
                    <a:solidFill>
                      <a:srgbClr val="0070C0"/>
                    </a:solidFill>
                  </a:rPr>
                  <a:t>Statistik</a:t>
                </a:r>
                <a:r>
                  <a:rPr lang="en-US" b="0" dirty="0">
                    <a:solidFill>
                      <a:srgbClr val="0070C0"/>
                    </a:solidFill>
                  </a:rPr>
                  <a:t> </a:t>
                </a:r>
                <a:r>
                  <a:rPr lang="en-US" b="0" dirty="0" err="1">
                    <a:solidFill>
                      <a:srgbClr val="0070C0"/>
                    </a:solidFill>
                  </a:rPr>
                  <a:t>Teil</a:t>
                </a:r>
                <a:r>
                  <a:rPr lang="en-US" b="0" dirty="0">
                    <a:solidFill>
                      <a:srgbClr val="0070C0"/>
                    </a:solidFill>
                  </a:rPr>
                  <a:t> 4 </a:t>
                </a:r>
                <a:r>
                  <a:rPr lang="en-US" b="0" dirty="0" err="1">
                    <a:solidFill>
                      <a:srgbClr val="0070C0"/>
                    </a:solidFill>
                  </a:rPr>
                  <a:t>Folie</a:t>
                </a:r>
                <a:r>
                  <a:rPr lang="en-US" b="0" dirty="0">
                    <a:solidFill>
                      <a:srgbClr val="0070C0"/>
                    </a:solidFill>
                  </a:rPr>
                  <a:t> 123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Null hypothesis: statistically the plants produce the same output</a:t>
                </a:r>
              </a:p>
              <a:p>
                <a:r>
                  <a:rPr lang="en-US" dirty="0"/>
                  <a:t>Alternative hypothesis: Plant A produces more than Plant B</a:t>
                </a:r>
              </a:p>
              <a:p>
                <a:r>
                  <a:rPr lang="en-US" dirty="0"/>
                  <a:t>A greater-than inequality results in a one-tailed test</a:t>
                </a:r>
              </a:p>
              <a:p>
                <a:r>
                  <a:rPr lang="en-GB" dirty="0"/>
                  <a:t>##############</a:t>
                </a:r>
              </a:p>
              <a:p>
                <a:pPr marL="114300" indent="0">
                  <a:spcAft>
                    <a:spcPts val="2400"/>
                  </a:spcAft>
                  <a:buNone/>
                </a:pPr>
                <a:r>
                  <a:rPr lang="en-US" dirty="0"/>
                  <a:t>Is 36 more cars enough to say</a:t>
                </a:r>
                <a:br>
                  <a:rPr lang="en-US" dirty="0"/>
                </a:br>
                <a:r>
                  <a:rPr lang="en-US" dirty="0"/>
                  <a:t>that the plants are different?</a:t>
                </a:r>
              </a:p>
              <a:p>
                <a:pPr marL="914400" indent="0">
                  <a:lnSpc>
                    <a:spcPct val="120000"/>
                  </a:lnSpc>
                  <a:buNone/>
                </a:pP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𝐻_0:𝑋_𝐴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≤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𝑋_𝐵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914400" indent="0">
                  <a:lnSpc>
                    <a:spcPct val="120000"/>
                  </a:lnSpc>
                  <a:buNone/>
                </a:pP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𝐻_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:𝑋_𝐴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𝑋_𝐵</a:t>
                </a:r>
                <a:endParaRPr lang="en-US" dirty="0"/>
              </a:p>
              <a:p>
                <a:pPr marL="914400" indent="0">
                  <a:lnSpc>
                    <a:spcPct val="120000"/>
                  </a:lnSpc>
                  <a:buNone/>
                </a:pPr>
                <a:r>
                  <a:rPr lang="en-US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one-tailed test</a:t>
                </a:r>
              </a:p>
              <a:p>
                <a:pPr marL="914400" indent="0" algn="ctr">
                  <a:lnSpc>
                    <a:spcPct val="120000"/>
                  </a:lnSpc>
                  <a:buNone/>
                </a:pP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(10+10−2)=18 𝑑𝑒𝑔𝑟𝑒𝑒𝑠 𝑜𝑓 𝑓𝑟𝑒𝑒𝑑𝑜𝑚</a:t>
                </a:r>
                <a:endParaRPr lang="en-US" i="1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175683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70C0"/>
                </a:solidFill>
              </a:rPr>
              <a:t>04 </a:t>
            </a:r>
            <a:r>
              <a:rPr lang="en-US" b="0" dirty="0" err="1">
                <a:solidFill>
                  <a:srgbClr val="0070C0"/>
                </a:solidFill>
              </a:rPr>
              <a:t>Wahrscheinlichkeit</a:t>
            </a:r>
            <a:r>
              <a:rPr lang="en-US" b="0" dirty="0">
                <a:solidFill>
                  <a:srgbClr val="0070C0"/>
                </a:solidFill>
              </a:rPr>
              <a:t> und </a:t>
            </a:r>
            <a:r>
              <a:rPr lang="en-US" b="0" dirty="0" err="1">
                <a:solidFill>
                  <a:srgbClr val="0070C0"/>
                </a:solidFill>
              </a:rPr>
              <a:t>Statistik</a:t>
            </a:r>
            <a:r>
              <a:rPr lang="en-US" b="0" dirty="0">
                <a:solidFill>
                  <a:srgbClr val="0070C0"/>
                </a:solidFill>
              </a:rPr>
              <a:t> </a:t>
            </a:r>
            <a:r>
              <a:rPr lang="en-US" b="0" dirty="0" err="1">
                <a:solidFill>
                  <a:srgbClr val="0070C0"/>
                </a:solidFill>
              </a:rPr>
              <a:t>Teil</a:t>
            </a:r>
            <a:r>
              <a:rPr lang="en-US" b="0" dirty="0">
                <a:solidFill>
                  <a:srgbClr val="0070C0"/>
                </a:solidFill>
              </a:rPr>
              <a:t> 4 </a:t>
            </a:r>
            <a:r>
              <a:rPr lang="en-US" b="0" dirty="0" err="1">
                <a:solidFill>
                  <a:srgbClr val="0070C0"/>
                </a:solidFill>
              </a:rPr>
              <a:t>Folie</a:t>
            </a:r>
            <a:r>
              <a:rPr lang="en-US" b="0" dirty="0">
                <a:solidFill>
                  <a:srgbClr val="0070C0"/>
                </a:solidFill>
              </a:rPr>
              <a:t> 124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309110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70C0"/>
                </a:solidFill>
              </a:rPr>
              <a:t>04 </a:t>
            </a:r>
            <a:r>
              <a:rPr lang="en-US" b="0" dirty="0" err="1">
                <a:solidFill>
                  <a:srgbClr val="0070C0"/>
                </a:solidFill>
              </a:rPr>
              <a:t>Wahrscheinlichkeit</a:t>
            </a:r>
            <a:r>
              <a:rPr lang="en-US" b="0" dirty="0">
                <a:solidFill>
                  <a:srgbClr val="0070C0"/>
                </a:solidFill>
              </a:rPr>
              <a:t> und </a:t>
            </a:r>
            <a:r>
              <a:rPr lang="en-US" b="0" dirty="0" err="1">
                <a:solidFill>
                  <a:srgbClr val="0070C0"/>
                </a:solidFill>
              </a:rPr>
              <a:t>Statistik</a:t>
            </a:r>
            <a:r>
              <a:rPr lang="en-US" b="0" dirty="0">
                <a:solidFill>
                  <a:srgbClr val="0070C0"/>
                </a:solidFill>
              </a:rPr>
              <a:t> </a:t>
            </a:r>
            <a:r>
              <a:rPr lang="en-US" b="0" dirty="0" err="1">
                <a:solidFill>
                  <a:srgbClr val="0070C0"/>
                </a:solidFill>
              </a:rPr>
              <a:t>Teil</a:t>
            </a:r>
            <a:r>
              <a:rPr lang="en-US" b="0" dirty="0">
                <a:solidFill>
                  <a:srgbClr val="0070C0"/>
                </a:solidFill>
              </a:rPr>
              <a:t> 4 </a:t>
            </a:r>
            <a:r>
              <a:rPr lang="en-US" b="0" dirty="0" err="1">
                <a:solidFill>
                  <a:srgbClr val="0070C0"/>
                </a:solidFill>
              </a:rPr>
              <a:t>Folie</a:t>
            </a:r>
            <a:r>
              <a:rPr lang="en-US" b="0" dirty="0">
                <a:solidFill>
                  <a:srgbClr val="0070C0"/>
                </a:solidFill>
              </a:rPr>
              <a:t> 125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261565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Look up our critical value from a t-table</a:t>
            </a:r>
          </a:p>
          <a:p>
            <a:pPr marL="114300" indent="0">
              <a:spcBef>
                <a:spcPts val="1500"/>
              </a:spcBef>
              <a:buNone/>
            </a:pPr>
            <a:r>
              <a:rPr lang="en-US" dirty="0"/>
              <a:t>a one-tailed test</a:t>
            </a:r>
          </a:p>
          <a:p>
            <a:pPr marL="114300" indent="0">
              <a:spcBef>
                <a:spcPts val="600"/>
              </a:spcBef>
              <a:buNone/>
            </a:pPr>
            <a:r>
              <a:rPr lang="en-US" dirty="0"/>
              <a:t>95% confidence</a:t>
            </a:r>
          </a:p>
          <a:p>
            <a:pPr marL="114300" indent="0">
              <a:spcBef>
                <a:spcPts val="600"/>
              </a:spcBef>
              <a:buNone/>
            </a:pPr>
            <a:r>
              <a:rPr lang="en-US" dirty="0"/>
              <a:t>18 degrees of</a:t>
            </a:r>
            <a:br>
              <a:rPr lang="en-US" dirty="0"/>
            </a:br>
            <a:r>
              <a:rPr lang="en-US" dirty="0"/>
              <a:t>   freedom</a:t>
            </a:r>
          </a:p>
          <a:p>
            <a:pPr marL="114300" indent="0">
              <a:spcBef>
                <a:spcPts val="600"/>
              </a:spcBef>
              <a:buNone/>
            </a:pPr>
            <a:r>
              <a:rPr lang="en-US" dirty="0"/>
              <a:t>critical value = 1.734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84418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70C0"/>
                </a:solidFill>
              </a:rPr>
              <a:t>04 </a:t>
            </a:r>
            <a:r>
              <a:rPr lang="en-US" b="0" dirty="0" err="1">
                <a:solidFill>
                  <a:srgbClr val="0070C0"/>
                </a:solidFill>
              </a:rPr>
              <a:t>Wahrscheinlichkeit</a:t>
            </a:r>
            <a:r>
              <a:rPr lang="en-US" b="0" dirty="0">
                <a:solidFill>
                  <a:srgbClr val="0070C0"/>
                </a:solidFill>
              </a:rPr>
              <a:t> und </a:t>
            </a:r>
            <a:r>
              <a:rPr lang="en-US" b="0" dirty="0" err="1">
                <a:solidFill>
                  <a:srgbClr val="0070C0"/>
                </a:solidFill>
              </a:rPr>
              <a:t>Statistik</a:t>
            </a:r>
            <a:r>
              <a:rPr lang="en-US" b="0" dirty="0">
                <a:solidFill>
                  <a:srgbClr val="0070C0"/>
                </a:solidFill>
              </a:rPr>
              <a:t> </a:t>
            </a:r>
            <a:r>
              <a:rPr lang="en-US" b="0" dirty="0" err="1">
                <a:solidFill>
                  <a:srgbClr val="0070C0"/>
                </a:solidFill>
              </a:rPr>
              <a:t>Teil</a:t>
            </a:r>
            <a:r>
              <a:rPr lang="en-US" b="0" dirty="0">
                <a:solidFill>
                  <a:srgbClr val="0070C0"/>
                </a:solidFill>
              </a:rPr>
              <a:t> 4 </a:t>
            </a:r>
            <a:r>
              <a:rPr lang="en-US" b="0" dirty="0" err="1">
                <a:solidFill>
                  <a:srgbClr val="0070C0"/>
                </a:solidFill>
              </a:rPr>
              <a:t>Folie</a:t>
            </a:r>
            <a:r>
              <a:rPr lang="en-US" b="0" dirty="0">
                <a:solidFill>
                  <a:srgbClr val="0070C0"/>
                </a:solidFill>
              </a:rPr>
              <a:t> 127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2E608-9E2F-4626-9074-F40EE7502C8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79018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We believe with 95% confidence that Plant A produces more cars per day than Plant B. </a:t>
            </a:r>
          </a:p>
          <a:p>
            <a:pPr marL="114300" indent="0">
              <a:buNone/>
            </a:pPr>
            <a:r>
              <a:rPr lang="en-US" dirty="0"/>
              <a:t>We decide to </a:t>
            </a:r>
            <a:br>
              <a:rPr lang="en-US" dirty="0"/>
            </a:br>
            <a:r>
              <a:rPr lang="en-US" dirty="0"/>
              <a:t>close Plant B.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2793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pause here to show how to perform a Students t-Test in MS Excel **</a:t>
            </a:r>
          </a:p>
          <a:p>
            <a:r>
              <a:rPr lang="en-US" dirty="0"/>
              <a:t>Note that the t Stat in this graphic is negative – this is because the Plant A and Plant B columns were switched!</a:t>
            </a:r>
          </a:p>
          <a:p>
            <a:r>
              <a:rPr lang="en-US" dirty="0"/>
              <a:t>It’s the same one-tailed test, just done on the other side of the distribution graph.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264816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In practice we’d probably import table values from an Excel spreadsheet or .csv file</a:t>
            </a:r>
          </a:p>
          <a:p>
            <a:r>
              <a:rPr lang="en-US" b="0" dirty="0"/>
              <a:t>Note that </a:t>
            </a:r>
            <a:r>
              <a:rPr lang="en-US" b="1" dirty="0"/>
              <a:t>ttest_ind(a,b).pvalue </a:t>
            </a:r>
            <a:r>
              <a:rPr lang="en-US" b="0" dirty="0"/>
              <a:t>returns the p-value for a two-tail test. We divide by 2 to obtain a one-tail test p-value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799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online survey about a sports team</a:t>
            </a:r>
          </a:p>
          <a:p>
            <a:r>
              <a:rPr lang="en-US" dirty="0"/>
              <a:t>Only people who feel</a:t>
            </a:r>
            <a:br>
              <a:rPr lang="en-US" dirty="0"/>
            </a:br>
            <a:r>
              <a:rPr lang="en-US" dirty="0"/>
              <a:t>strongly about the</a:t>
            </a:r>
            <a:br>
              <a:rPr lang="en-US" dirty="0"/>
            </a:br>
            <a:r>
              <a:rPr lang="en-US" dirty="0"/>
              <a:t>team will answer </a:t>
            </a:r>
            <a:br>
              <a:rPr lang="en-US" dirty="0"/>
            </a:br>
            <a:r>
              <a:rPr lang="en-US" dirty="0"/>
              <a:t>the survey.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5984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olling customers at a fruit stand to study a connection between diet and health.</a:t>
            </a:r>
          </a:p>
          <a:p>
            <a:r>
              <a:rPr lang="en-US" dirty="0"/>
              <a:t>Those polled likely</a:t>
            </a:r>
            <a:br>
              <a:rPr lang="en-US" dirty="0"/>
            </a:br>
            <a:r>
              <a:rPr lang="en-US" dirty="0"/>
              <a:t>do </a:t>
            </a:r>
            <a:r>
              <a:rPr lang="en-US" i="1" dirty="0"/>
              <a:t>other</a:t>
            </a:r>
            <a:r>
              <a:rPr lang="en-US" dirty="0"/>
              <a:t> things that</a:t>
            </a:r>
            <a:br>
              <a:rPr lang="en-US" dirty="0"/>
            </a:br>
            <a:r>
              <a:rPr lang="en-US" dirty="0"/>
              <a:t>have greater impact</a:t>
            </a:r>
            <a:br>
              <a:rPr lang="en-US" dirty="0"/>
            </a:br>
            <a:r>
              <a:rPr lang="en-US" dirty="0"/>
              <a:t>on their health.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2616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1963" indent="0">
              <a:buNone/>
            </a:pPr>
            <a:r>
              <a:rPr lang="en-US" b="1" dirty="0">
                <a:solidFill>
                  <a:srgbClr val="0070C0"/>
                </a:solidFill>
              </a:rPr>
              <a:t>Survivorship Bias</a:t>
            </a:r>
          </a:p>
          <a:p>
            <a:pPr marL="914400" indent="0">
              <a:buNone/>
            </a:pPr>
            <a:r>
              <a:rPr lang="en-US" dirty="0"/>
              <a:t>If a population improves over time, </a:t>
            </a:r>
            <a:br>
              <a:rPr lang="en-US" dirty="0"/>
            </a:br>
            <a:r>
              <a:rPr lang="en-US" dirty="0"/>
              <a:t>it may be due to lesser members leaving the population due to death, expulsion, relocation, etc.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0776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start of World War I, British soldiers wore cloth caps.</a:t>
            </a:r>
          </a:p>
          <a:p>
            <a:r>
              <a:rPr lang="en-US" dirty="0"/>
              <a:t>The war office </a:t>
            </a:r>
            <a:br>
              <a:rPr lang="en-US" dirty="0"/>
            </a:br>
            <a:r>
              <a:rPr lang="en-US" dirty="0"/>
              <a:t>became alarmed </a:t>
            </a:r>
            <a:br>
              <a:rPr lang="en-US" dirty="0"/>
            </a:br>
            <a:r>
              <a:rPr lang="en-US" dirty="0"/>
              <a:t>at the high number </a:t>
            </a:r>
            <a:br>
              <a:rPr lang="en-US" dirty="0"/>
            </a:br>
            <a:r>
              <a:rPr lang="en-US" dirty="0"/>
              <a:t>of </a:t>
            </a:r>
            <a:r>
              <a:rPr lang="en-US" b="1" dirty="0">
                <a:solidFill>
                  <a:schemeClr val="tx1"/>
                </a:solidFill>
              </a:rPr>
              <a:t>head injuries</a:t>
            </a:r>
            <a:r>
              <a:rPr lang="en-US" dirty="0"/>
              <a:t>, so </a:t>
            </a:r>
            <a:br>
              <a:rPr lang="en-US" dirty="0"/>
            </a:br>
            <a:r>
              <a:rPr lang="en-US" dirty="0"/>
              <a:t>they issued metal </a:t>
            </a:r>
            <a:br>
              <a:rPr lang="en-US" dirty="0"/>
            </a:br>
            <a:r>
              <a:rPr lang="en-US" dirty="0"/>
              <a:t>helmets to all soldiers.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8653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were surprised to find that the number of </a:t>
            </a:r>
            <a:r>
              <a:rPr lang="en-US" b="1" dirty="0"/>
              <a:t>head injuries </a:t>
            </a:r>
            <a:r>
              <a:rPr lang="en-US" i="1" dirty="0"/>
              <a:t>increased </a:t>
            </a: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the use of metal helmets.</a:t>
            </a:r>
          </a:p>
          <a:p>
            <a:r>
              <a:rPr lang="en-US" dirty="0"/>
              <a:t>If the intensity of fighting was the same before and after the change, why should the number of </a:t>
            </a:r>
            <a:r>
              <a:rPr lang="en-US" b="1" dirty="0"/>
              <a:t>head injuries </a:t>
            </a:r>
            <a:r>
              <a:rPr lang="en-US" dirty="0"/>
              <a:t>increase?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5564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You have to consider </a:t>
            </a:r>
            <a:r>
              <a:rPr lang="en-US" i="1" dirty="0"/>
              <a:t>all</a:t>
            </a:r>
            <a:r>
              <a:rPr lang="en-US" dirty="0"/>
              <a:t> of the data</a:t>
            </a:r>
          </a:p>
          <a:p>
            <a:r>
              <a:rPr lang="en-US" dirty="0"/>
              <a:t>Before the switch, many things that gave </a:t>
            </a:r>
            <a:r>
              <a:rPr lang="en-US" b="1" dirty="0">
                <a:solidFill>
                  <a:schemeClr val="tx1"/>
                </a:solidFill>
              </a:rPr>
              <a:t>head injuries </a:t>
            </a:r>
            <a:r>
              <a:rPr lang="en-US" dirty="0"/>
              <a:t>to soldiers wearing metal helmets would have caused </a:t>
            </a:r>
            <a:r>
              <a:rPr lang="en-US" b="1" dirty="0">
                <a:solidFill>
                  <a:schemeClr val="tx1"/>
                </a:solidFill>
              </a:rPr>
              <a:t>fatalities</a:t>
            </a:r>
            <a:r>
              <a:rPr lang="en-US" dirty="0"/>
              <a:t> for those wearing cloth caps!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914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World War II, statistician Abraham Wald worked for America’s Statistical Research Group (SRG)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174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-US" sz="12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Statistics</a:t>
            </a:r>
            <a:r>
              <a:rPr lang="en-US" sz="1200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 is the application of what we know to what we want to know.</a:t>
            </a:r>
          </a:p>
          <a:p>
            <a:pPr marL="9144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</a:pPr>
            <a:r>
              <a:rPr lang="en-US" sz="1200" i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Is the S&amp;P 500 a good model </a:t>
            </a:r>
            <a:br>
              <a:rPr lang="en-US" sz="1200" i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200" i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of the entire U.S. economy?</a:t>
            </a:r>
          </a:p>
          <a:p>
            <a:pPr marL="9144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</a:pPr>
            <a:r>
              <a:rPr lang="en-US" sz="1200" i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Does the population of Texas </a:t>
            </a:r>
            <a:br>
              <a:rPr lang="en-US" sz="1200" i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200" i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reflect the entire U.S. population?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8130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problem the SRG worked on was to examine the distribution of damage to aircraft by enemy fire</a:t>
            </a:r>
          </a:p>
          <a:p>
            <a:pPr marL="461963" indent="0">
              <a:buNone/>
            </a:pPr>
            <a:r>
              <a:rPr lang="en-US" dirty="0"/>
              <a:t>and to advise the best</a:t>
            </a:r>
            <a:br>
              <a:rPr lang="en-US" dirty="0"/>
            </a:br>
            <a:r>
              <a:rPr lang="en-US" dirty="0"/>
              <a:t>placement of additional </a:t>
            </a:r>
            <a:br>
              <a:rPr lang="en-US" dirty="0"/>
            </a:br>
            <a:r>
              <a:rPr lang="en-US" dirty="0"/>
              <a:t>armor. 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221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Wald saw it differently – he felt that damage must be more </a:t>
            </a:r>
            <a:r>
              <a:rPr lang="en-US" b="1" dirty="0"/>
              <a:t>uniformly distributed </a:t>
            </a:r>
            <a:r>
              <a:rPr lang="en-US" dirty="0"/>
              <a:t>and that aircraft that could </a:t>
            </a:r>
            <a:br>
              <a:rPr lang="en-US" dirty="0"/>
            </a:br>
            <a:r>
              <a:rPr lang="en-US" b="1" dirty="0"/>
              <a:t>return </a:t>
            </a:r>
            <a:r>
              <a:rPr lang="en-US" dirty="0"/>
              <a:t>had been hit in </a:t>
            </a:r>
            <a:br>
              <a:rPr lang="en-US" dirty="0"/>
            </a:br>
            <a:r>
              <a:rPr lang="en-US" b="1" dirty="0"/>
              <a:t>less vulnerable </a:t>
            </a:r>
            <a:r>
              <a:rPr lang="en-US" dirty="0"/>
              <a:t>parts. 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6838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Wald proposed that the Navy reinforce </a:t>
            </a:r>
            <a:br>
              <a:rPr lang="en-US" dirty="0"/>
            </a:br>
            <a:r>
              <a:rPr lang="en-US" dirty="0"/>
              <a:t>the areas where returning aircraft were </a:t>
            </a:r>
            <a:r>
              <a:rPr lang="en-US" b="1" dirty="0"/>
              <a:t>undamaged</a:t>
            </a:r>
            <a:r>
              <a:rPr lang="en-US" dirty="0"/>
              <a:t>, since those </a:t>
            </a:r>
            <a:br>
              <a:rPr lang="en-US" dirty="0"/>
            </a:br>
            <a:r>
              <a:rPr lang="en-US" dirty="0"/>
              <a:t>were areas that, if hit, </a:t>
            </a:r>
            <a:br>
              <a:rPr lang="en-US" dirty="0"/>
            </a:br>
            <a:r>
              <a:rPr lang="en-US" dirty="0"/>
              <a:t>would cause the </a:t>
            </a:r>
            <a:br>
              <a:rPr lang="en-US" dirty="0"/>
            </a:br>
            <a:r>
              <a:rPr lang="en-US" dirty="0"/>
              <a:t>plane to be lost!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737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</a:t>
            </a:r>
          </a:p>
          <a:p>
            <a:r>
              <a:rPr lang="en-US" dirty="0"/>
              <a:t>Stratified Random</a:t>
            </a:r>
          </a:p>
          <a:p>
            <a:r>
              <a:rPr lang="en-US" dirty="0"/>
              <a:t>Cluster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2940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its name suggests, </a:t>
            </a:r>
            <a:r>
              <a:rPr lang="en-US" b="1" dirty="0">
                <a:solidFill>
                  <a:srgbClr val="0070C0"/>
                </a:solidFill>
              </a:rPr>
              <a:t>random sampling </a:t>
            </a:r>
            <a:r>
              <a:rPr lang="en-US" dirty="0"/>
              <a:t>means every member of a population has an equal chance of being selected.</a:t>
            </a:r>
          </a:p>
          <a:p>
            <a:r>
              <a:rPr lang="en-US" dirty="0"/>
              <a:t>However, since samples are usually much smaller than populations, there’s a chance that entire demographics might be missed.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26888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Stratified random sampling </a:t>
            </a:r>
            <a:r>
              <a:rPr lang="en-US" dirty="0"/>
              <a:t>ensures that groups within a population are adequately represented.</a:t>
            </a:r>
          </a:p>
          <a:p>
            <a:r>
              <a:rPr lang="en-US" dirty="0"/>
              <a:t>First, divide the population into segments based on some characteristic.</a:t>
            </a:r>
          </a:p>
          <a:p>
            <a:r>
              <a:rPr lang="en-US" dirty="0"/>
              <a:t>Members cannot belong to two groups at once.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4385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take random samples from each group</a:t>
            </a:r>
          </a:p>
          <a:p>
            <a:r>
              <a:rPr lang="en-US" dirty="0"/>
              <a:t>The size of each sample is based on </a:t>
            </a:r>
            <a:br>
              <a:rPr lang="en-US" dirty="0"/>
            </a:br>
            <a:r>
              <a:rPr lang="en-US" dirty="0"/>
              <a:t>the size of the group relative to the </a:t>
            </a:r>
            <a:br>
              <a:rPr lang="en-US" dirty="0"/>
            </a:br>
            <a:r>
              <a:rPr lang="en-US" dirty="0"/>
              <a:t>population.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711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company wants to conduct a survey of customer satisfaction</a:t>
            </a:r>
          </a:p>
          <a:p>
            <a:r>
              <a:rPr lang="en-US" dirty="0"/>
              <a:t>They can only survey 10% of their customers</a:t>
            </a:r>
          </a:p>
          <a:p>
            <a:r>
              <a:rPr lang="en-US" dirty="0"/>
              <a:t>They want to ensure that every age group is fairly represented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518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customer breakdown by age group</a:t>
            </a:r>
            <a:br>
              <a:rPr lang="en-US" dirty="0"/>
            </a:br>
            <a:r>
              <a:rPr lang="en-US" dirty="0"/>
              <a:t>is as follows: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48402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take </a:t>
            </a:r>
            <a:r>
              <a:rPr lang="en-US" b="1" dirty="0"/>
              <a:t>140</a:t>
            </a:r>
            <a:r>
              <a:rPr lang="en-US" dirty="0"/>
              <a:t> random customers from the 20-to-29 age group, </a:t>
            </a:r>
            <a:r>
              <a:rPr lang="en-US" b="1" dirty="0"/>
              <a:t>445</a:t>
            </a:r>
            <a:r>
              <a:rPr lang="en-US" dirty="0"/>
              <a:t> from the 30-to-39 group etc.</a:t>
            </a:r>
          </a:p>
          <a:p>
            <a:r>
              <a:rPr lang="en-US" dirty="0"/>
              <a:t>############</a:t>
            </a:r>
          </a:p>
          <a:p>
            <a:r>
              <a:rPr lang="en-US" dirty="0"/>
              <a:t>To obtain a 10% sample, </a:t>
            </a:r>
            <a:br>
              <a:rPr lang="en-US" dirty="0"/>
            </a:br>
            <a:r>
              <a:rPr lang="en-US" dirty="0"/>
              <a:t>take 10% from each group: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7653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terms come up again and again</a:t>
            </a:r>
          </a:p>
          <a:p>
            <a:r>
              <a:rPr lang="en-US" b="1" dirty="0">
                <a:solidFill>
                  <a:srgbClr val="0070C0"/>
                </a:solidFill>
              </a:rPr>
              <a:t>Population</a:t>
            </a:r>
            <a:r>
              <a:rPr lang="en-US" dirty="0"/>
              <a:t> is every member of a group we want to study</a:t>
            </a:r>
          </a:p>
          <a:p>
            <a:r>
              <a:rPr lang="en-US" b="1" dirty="0">
                <a:solidFill>
                  <a:srgbClr val="0070C0"/>
                </a:solidFill>
              </a:rPr>
              <a:t>Sample</a:t>
            </a:r>
            <a:r>
              <a:rPr lang="en-US" dirty="0"/>
              <a:t> is a small set of (hopefully) random members of the population</a:t>
            </a:r>
          </a:p>
          <a:p>
            <a:endParaRPr lang="en-US" dirty="0"/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kommen</a:t>
            </a:r>
            <a:r>
              <a:rPr lang="en-US" dirty="0"/>
              <a:t> </a:t>
            </a:r>
            <a:r>
              <a:rPr lang="en-US" dirty="0" err="1"/>
              <a:t>spräter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Sampling und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wichtig</a:t>
            </a:r>
            <a:r>
              <a:rPr lang="en-US" dirty="0"/>
              <a:t>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Verzerrungen</a:t>
            </a:r>
            <a:r>
              <a:rPr lang="en-US" dirty="0"/>
              <a:t> da </a:t>
            </a:r>
            <a:r>
              <a:rPr lang="en-US" dirty="0" err="1"/>
              <a:t>sind</a:t>
            </a:r>
            <a:endParaRPr lang="en-U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2958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de.wikipedia.org</a:t>
            </a:r>
            <a:r>
              <a:rPr lang="en-US" dirty="0"/>
              <a:t>/wiki/</a:t>
            </a:r>
            <a:r>
              <a:rPr lang="en-US" dirty="0" err="1"/>
              <a:t>Klumpenstichprobe</a:t>
            </a:r>
            <a:endParaRPr lang="en-US" dirty="0"/>
          </a:p>
          <a:p>
            <a:endParaRPr lang="en-US" dirty="0"/>
          </a:p>
          <a:p>
            <a:r>
              <a:rPr lang="en-US" dirty="0"/>
              <a:t>A third – and often less precise – method of sampling is </a:t>
            </a:r>
            <a:r>
              <a:rPr lang="en-US" b="1" dirty="0">
                <a:solidFill>
                  <a:srgbClr val="0070C0"/>
                </a:solidFill>
              </a:rPr>
              <a:t>clustering</a:t>
            </a:r>
          </a:p>
          <a:p>
            <a:r>
              <a:rPr lang="en-US" dirty="0"/>
              <a:t>The idea is to break the population down into groups and sample a random selection of groups, or </a:t>
            </a:r>
            <a:r>
              <a:rPr lang="en-US" i="1" dirty="0"/>
              <a:t>clusters</a:t>
            </a:r>
            <a:r>
              <a:rPr lang="en-US" dirty="0"/>
              <a:t>.</a:t>
            </a:r>
          </a:p>
          <a:p>
            <a:r>
              <a:rPr lang="en-US" dirty="0"/>
              <a:t>Usually this is done to reduce costs.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8659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marketing firm sends pollsters to a handful of neighborhoods</a:t>
            </a:r>
            <a:br>
              <a:rPr lang="en-US" dirty="0"/>
            </a:br>
            <a:r>
              <a:rPr lang="en-US" dirty="0"/>
              <a:t>(instead of canvassing an entire city)</a:t>
            </a:r>
          </a:p>
          <a:p>
            <a:r>
              <a:rPr lang="en-US" dirty="0"/>
              <a:t>A researcher samples fishing boats </a:t>
            </a:r>
            <a:br>
              <a:rPr lang="en-US" dirty="0"/>
            </a:br>
            <a:r>
              <a:rPr lang="en-US" dirty="0"/>
              <a:t>that are in port on a particular day </a:t>
            </a:r>
            <a:br>
              <a:rPr lang="en-US" dirty="0"/>
            </a:br>
            <a:r>
              <a:rPr lang="en-US" dirty="0"/>
              <a:t>(also known as </a:t>
            </a:r>
            <a:r>
              <a:rPr lang="en-US" b="1" dirty="0">
                <a:solidFill>
                  <a:srgbClr val="0070C0"/>
                </a:solidFill>
              </a:rPr>
              <a:t>convenience sampling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34432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0018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sampling such a good statistical tool is the </a:t>
            </a:r>
            <a:r>
              <a:rPr lang="en-US" b="1" dirty="0">
                <a:solidFill>
                  <a:srgbClr val="0070C0"/>
                </a:solidFill>
              </a:rPr>
              <a:t>Central Limit Theorem</a:t>
            </a:r>
          </a:p>
          <a:p>
            <a:r>
              <a:rPr lang="en-US" dirty="0"/>
              <a:t>Recall that a sample mean often varies from the population mean.</a:t>
            </a:r>
          </a:p>
          <a:p>
            <a:r>
              <a:rPr lang="en-US" dirty="0"/>
              <a:t>The CLT considers a large number of random sample tests.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16745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CLT states that the mean values </a:t>
                </a:r>
                <a:br>
                  <a:rPr lang="en-US" dirty="0"/>
                </a:br>
                <a:r>
                  <a:rPr lang="en-US" dirty="0"/>
                  <a:t>from a group of samples will be </a:t>
                </a:r>
                <a:r>
                  <a:rPr lang="en-US" i="1" dirty="0"/>
                  <a:t>normally distributed</a:t>
                </a:r>
                <a:r>
                  <a:rPr lang="en-US" dirty="0"/>
                  <a:t> about the population mean,</a:t>
                </a:r>
              </a:p>
              <a:p>
                <a:pPr marL="461963" indent="0">
                  <a:buNone/>
                </a:pPr>
                <a:r>
                  <a:rPr lang="en-US" dirty="0"/>
                  <a:t>even if the population itself is not normally distributed.</a:t>
                </a:r>
              </a:p>
              <a:p>
                <a:pPr indent="-346075"/>
                <a:r>
                  <a:rPr lang="en-US" dirty="0"/>
                  <a:t>That is, 95% of all sample means should fall within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of the population mean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CLT states that the mean values </a:t>
                </a:r>
                <a:br>
                  <a:rPr lang="en-US" dirty="0"/>
                </a:br>
                <a:r>
                  <a:rPr lang="en-US" dirty="0"/>
                  <a:t>from a group of samples will be </a:t>
                </a:r>
                <a:r>
                  <a:rPr lang="en-US" i="1" dirty="0"/>
                  <a:t>normally distributed</a:t>
                </a:r>
                <a:r>
                  <a:rPr lang="en-US" dirty="0"/>
                  <a:t> about the population mean,</a:t>
                </a:r>
              </a:p>
              <a:p>
                <a:pPr marL="461963" indent="0">
                  <a:buNone/>
                </a:pPr>
                <a:r>
                  <a:rPr lang="en-US" dirty="0"/>
                  <a:t>even if the population itself is not normally distributed.</a:t>
                </a:r>
              </a:p>
              <a:p>
                <a:pPr indent="-346075"/>
                <a:r>
                  <a:rPr lang="en-US" dirty="0"/>
                  <a:t>That is, 95% of all sample means should fall within </a:t>
                </a:r>
                <a:r>
                  <a:rPr lang="en-US" b="0" i="0">
                    <a:latin typeface="Cambria Math" panose="02040503050406030204" pitchFamily="18" charset="0"/>
                  </a:rPr>
                  <a:t>2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𝜎</a:t>
                </a:r>
                <a:r>
                  <a:rPr lang="en-US" dirty="0"/>
                  <a:t> of the population mean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6803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population that does </a:t>
                </a:r>
                <a:r>
                  <a:rPr lang="en-US" i="1" dirty="0"/>
                  <a:t>not</a:t>
                </a:r>
                <a:r>
                  <a:rPr lang="en-US" dirty="0"/>
                  <a:t> show a normal distribution.</a:t>
                </a:r>
              </a:p>
              <a:p>
                <a:r>
                  <a:rPr lang="en-US" dirty="0"/>
                  <a:t>Here, a call center finds that calls are either short (~2 minutes) or long (~5 minutes)</a:t>
                </a:r>
              </a:p>
              <a:p>
                <a:r>
                  <a:rPr lang="en-US" dirty="0"/>
                  <a:t>Still, there is only one mean value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. Here it equals </a:t>
                </a:r>
                <a:r>
                  <a:rPr lang="en-US" b="1" dirty="0"/>
                  <a:t>3.5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population that does </a:t>
                </a:r>
                <a:r>
                  <a:rPr lang="en-US" i="1" dirty="0"/>
                  <a:t>not</a:t>
                </a:r>
                <a:r>
                  <a:rPr lang="en-US" dirty="0"/>
                  <a:t> show a normal distribution.</a:t>
                </a:r>
              </a:p>
              <a:p>
                <a:r>
                  <a:rPr lang="en-US" dirty="0"/>
                  <a:t>Here, a call center finds that calls are either short (~2 minutes) or long (~5 minutes)</a:t>
                </a:r>
              </a:p>
              <a:p>
                <a:r>
                  <a:rPr lang="en-US" dirty="0"/>
                  <a:t>Still, there is only one mean value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r>
                  <a:rPr lang="en-US" dirty="0"/>
                  <a:t>. Here it equals </a:t>
                </a:r>
                <a:r>
                  <a:rPr lang="en-US" b="1" dirty="0"/>
                  <a:t>3.5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08123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5728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As we collect multiple samples, each mean will fall somewhere close to the population mean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59617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For those who are curious, the full proof of the Central Limit Theorem is available at</a:t>
            </a:r>
          </a:p>
          <a:p>
            <a:pPr marL="114300" indent="0">
              <a:spcBef>
                <a:spcPts val="600"/>
              </a:spcBef>
              <a:buNone/>
            </a:pPr>
            <a:r>
              <a:rPr lang="en-US" sz="1100" dirty="0">
                <a:hlinkClick r:id="rId3"/>
              </a:rPr>
              <a:t>https://en.wikipedia.org/wiki/Central_limit_theorem</a:t>
            </a:r>
            <a:r>
              <a:rPr lang="en-US" sz="1100" dirty="0"/>
              <a:t> 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20037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1847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parameter</a:t>
            </a:r>
            <a:r>
              <a:rPr lang="en-US" dirty="0"/>
              <a:t> is a characteristic of a population. Often we want to understand parameters.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statistic</a:t>
            </a:r>
            <a:r>
              <a:rPr lang="en-US" dirty="0"/>
              <a:t> is a characteristic of a sample. Often we apply </a:t>
            </a:r>
            <a:r>
              <a:rPr lang="en-US" b="1" dirty="0">
                <a:solidFill>
                  <a:srgbClr val="0070C0"/>
                </a:solidFill>
              </a:rPr>
              <a:t>statistical inferences </a:t>
            </a:r>
            <a:r>
              <a:rPr lang="en-US" dirty="0"/>
              <a:t>to the sample in an attempt to describe the population.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450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quickly review terminology</a:t>
            </a:r>
          </a:p>
          <a:p>
            <a:r>
              <a:rPr lang="en-US" dirty="0"/>
              <a:t>Let’s say we have a </a:t>
            </a:r>
            <a:r>
              <a:rPr lang="en-US" b="1" dirty="0">
                <a:solidFill>
                  <a:srgbClr val="0070C0"/>
                </a:solidFill>
              </a:rPr>
              <a:t>population</a:t>
            </a:r>
            <a:r>
              <a:rPr lang="en-US" dirty="0"/>
              <a:t> of voters</a:t>
            </a:r>
          </a:p>
          <a:p>
            <a:r>
              <a:rPr lang="en-US" dirty="0"/>
              <a:t>It is unrealistic to poll the entire population, so we poll a </a:t>
            </a:r>
            <a:r>
              <a:rPr lang="en-US" b="1" dirty="0">
                <a:solidFill>
                  <a:srgbClr val="0070C0"/>
                </a:solidFill>
              </a:rPr>
              <a:t>sample</a:t>
            </a:r>
          </a:p>
          <a:p>
            <a:r>
              <a:rPr lang="en-US" dirty="0">
                <a:solidFill>
                  <a:schemeClr val="bg2"/>
                </a:solidFill>
              </a:rPr>
              <a:t>We calculate a </a:t>
            </a:r>
            <a:r>
              <a:rPr lang="en-US" b="1" dirty="0">
                <a:solidFill>
                  <a:srgbClr val="0070C0"/>
                </a:solidFill>
              </a:rPr>
              <a:t>statistic</a:t>
            </a:r>
            <a:r>
              <a:rPr lang="en-US" dirty="0">
                <a:solidFill>
                  <a:schemeClr val="bg2"/>
                </a:solidFill>
              </a:rPr>
              <a:t> from that sample that lets us estimate a </a:t>
            </a:r>
            <a:r>
              <a:rPr lang="en-US" b="1" dirty="0">
                <a:solidFill>
                  <a:srgbClr val="0070C0"/>
                </a:solidFill>
              </a:rPr>
              <a:t>parameter </a:t>
            </a:r>
            <a:r>
              <a:rPr lang="en-US" dirty="0">
                <a:solidFill>
                  <a:schemeClr val="bg2"/>
                </a:solidFill>
              </a:rPr>
              <a:t>of the population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1087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1" dirty="0"/>
                  <a:t>Stichprobenmedian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If we say that for the population of Australia, the mean height is 5’9”, and among our 100-person sample the mean height is 5’10”, then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5’9”,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1200" dirty="0">
                    <a:solidFill>
                      <a:srgbClr val="009900"/>
                    </a:solidFill>
                  </a:rPr>
                  <a:t> is 5’10”, and we would say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2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/>
                  <a:t> is the “Standard</a:t>
                </a:r>
                <a:r>
                  <a:rPr lang="en-US" baseline="0" dirty="0"/>
                  <a:t> Error of the Mean”</a:t>
                </a:r>
                <a:endParaRPr lang="en-US" dirty="0"/>
              </a:p>
              <a:p>
                <a:r>
                  <a:rPr lang="en-GB" dirty="0"/>
                  <a:t>#############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200" dirty="0">
                    <a:solidFill>
                      <a:srgbClr val="0070C0"/>
                    </a:solidFill>
                  </a:rPr>
                  <a:t> = # population members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200" dirty="0">
                    <a:solidFill>
                      <a:srgbClr val="0070C0"/>
                    </a:solidFill>
                  </a:rPr>
                  <a:t> = population parameter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200" dirty="0">
                    <a:solidFill>
                      <a:srgbClr val="0070C0"/>
                    </a:solidFill>
                  </a:rPr>
                  <a:t> = pop. standard deviation</a:t>
                </a:r>
              </a:p>
              <a:p>
                <a:pPr marL="114300" indent="0">
                  <a:buNone/>
                </a:pPr>
                <a:endParaRPr lang="en-US" sz="1200" dirty="0">
                  <a:solidFill>
                    <a:srgbClr val="0070C0"/>
                  </a:solidFill>
                </a:endParaRP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rgbClr val="009900"/>
                    </a:solidFill>
                  </a:rPr>
                  <a:t> = # sample members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1200" dirty="0">
                    <a:solidFill>
                      <a:srgbClr val="009900"/>
                    </a:solidFill>
                  </a:rPr>
                  <a:t> = sample statistic</a:t>
                </a:r>
              </a:p>
              <a:p>
                <a:pPr marL="1025525" indent="-91440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2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1200" dirty="0">
                    <a:solidFill>
                      <a:srgbClr val="009900"/>
                    </a:solidFill>
                  </a:rPr>
                  <a:t> =	standard error of the sample</a:t>
                </a:r>
              </a:p>
              <a:p>
                <a:endParaRPr lang="en-GB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If we say that for the population of Australia, the mean height is 5’9”, and among our 100-person sample the mean height is 5’10”, then </a:t>
                </a:r>
                <a:r>
                  <a:rPr lang="en-US" sz="1200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𝑃</a:t>
                </a:r>
                <a:r>
                  <a:rPr lang="en-US" dirty="0"/>
                  <a:t> is 5’9”, </a:t>
                </a:r>
                <a:r>
                  <a:rPr lang="en-US" sz="1200" b="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𝑝 ̂</a:t>
                </a:r>
                <a:r>
                  <a:rPr lang="en-US" sz="1200" dirty="0">
                    <a:solidFill>
                      <a:srgbClr val="009900"/>
                    </a:solidFill>
                  </a:rPr>
                  <a:t> is 5’10”, and we would say that </a:t>
                </a:r>
                <a:r>
                  <a:rPr lang="en-US" sz="1200" i="0">
                    <a:solidFill>
                      <a:srgbClr val="0099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</a:t>
                </a:r>
                <a:r>
                  <a:rPr lang="en-US" sz="1200" b="0" i="0">
                    <a:solidFill>
                      <a:srgbClr val="0099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𝑆𝐸〗_</a:t>
                </a:r>
                <a:r>
                  <a:rPr lang="en-US" sz="120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𝑝 ̂ </a:t>
                </a:r>
                <a:r>
                  <a:rPr lang="en-US" dirty="0"/>
                  <a:t> is the “Standard</a:t>
                </a:r>
                <a:r>
                  <a:rPr lang="en-US" baseline="0" dirty="0"/>
                  <a:t> Error of the Mean”</a:t>
                </a:r>
                <a:endParaRPr lang="en-US" dirty="0"/>
              </a:p>
              <a:p>
                <a:r>
                  <a:rPr lang="en-GB" dirty="0"/>
                  <a:t>#############</a:t>
                </a:r>
              </a:p>
              <a:p>
                <a:pPr marL="114300" indent="0">
                  <a:buNone/>
                </a:pPr>
                <a:r>
                  <a:rPr lang="en-US" sz="1200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𝑁</a:t>
                </a:r>
                <a:r>
                  <a:rPr lang="en-US" sz="1200" dirty="0">
                    <a:solidFill>
                      <a:srgbClr val="0070C0"/>
                    </a:solidFill>
                  </a:rPr>
                  <a:t> = # population members</a:t>
                </a:r>
              </a:p>
              <a:p>
                <a:pPr marL="114300" indent="0">
                  <a:buNone/>
                </a:pPr>
                <a:r>
                  <a:rPr lang="en-US" sz="1200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𝑃</a:t>
                </a:r>
                <a:r>
                  <a:rPr lang="en-US" sz="1200" dirty="0">
                    <a:solidFill>
                      <a:srgbClr val="0070C0"/>
                    </a:solidFill>
                  </a:rPr>
                  <a:t> = population parameter</a:t>
                </a:r>
              </a:p>
              <a:p>
                <a:pPr marL="114300" indent="0">
                  <a:buNone/>
                </a:pP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𝜎</a:t>
                </a:r>
                <a:r>
                  <a:rPr lang="en-US" sz="1200" dirty="0">
                    <a:solidFill>
                      <a:srgbClr val="0070C0"/>
                    </a:solidFill>
                  </a:rPr>
                  <a:t> = pop. standard deviation</a:t>
                </a:r>
              </a:p>
              <a:p>
                <a:pPr marL="114300" indent="0">
                  <a:buNone/>
                </a:pPr>
                <a:endParaRPr lang="en-US" sz="1200" dirty="0">
                  <a:solidFill>
                    <a:srgbClr val="0070C0"/>
                  </a:solidFill>
                </a:endParaRPr>
              </a:p>
              <a:p>
                <a:pPr marL="114300" indent="0">
                  <a:buNone/>
                </a:pPr>
                <a:r>
                  <a:rPr lang="en-US" sz="1200" b="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𝑛</a:t>
                </a:r>
                <a:r>
                  <a:rPr lang="en-US" sz="1200" dirty="0">
                    <a:solidFill>
                      <a:srgbClr val="009900"/>
                    </a:solidFill>
                  </a:rPr>
                  <a:t> = # sample members</a:t>
                </a:r>
              </a:p>
              <a:p>
                <a:pPr marL="114300" indent="0">
                  <a:buNone/>
                </a:pPr>
                <a:r>
                  <a:rPr lang="en-US" sz="1200" b="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𝑝 ̂</a:t>
                </a:r>
                <a:r>
                  <a:rPr lang="en-US" sz="1200" dirty="0">
                    <a:solidFill>
                      <a:srgbClr val="009900"/>
                    </a:solidFill>
                  </a:rPr>
                  <a:t> = sample statistic</a:t>
                </a:r>
              </a:p>
              <a:p>
                <a:pPr marL="1025525" indent="-914400">
                  <a:buNone/>
                </a:pPr>
                <a:r>
                  <a:rPr lang="en-US" sz="1200" i="0">
                    <a:solidFill>
                      <a:srgbClr val="0099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</a:t>
                </a:r>
                <a:r>
                  <a:rPr lang="en-US" sz="1200" b="0" i="0">
                    <a:solidFill>
                      <a:srgbClr val="0099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𝑆𝐸〗_</a:t>
                </a:r>
                <a:r>
                  <a:rPr lang="en-US" sz="120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𝑝 ̂ </a:t>
                </a:r>
                <a:r>
                  <a:rPr lang="en-US" sz="1200" dirty="0">
                    <a:solidFill>
                      <a:srgbClr val="009900"/>
                    </a:solidFill>
                  </a:rPr>
                  <a:t> =	standard error of the sample</a:t>
                </a:r>
              </a:p>
              <a:p>
                <a:endParaRPr lang="en-GB" dirty="0"/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49046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Here we’re</a:t>
                </a:r>
                <a:r>
                  <a:rPr lang="en-US" baseline="0" dirty="0"/>
                  <a:t> just labeling the type of Standard Error involved - </a:t>
                </a:r>
                <a:r>
                  <a:rPr lang="en-US" dirty="0"/>
                  <a:t>we’ll show how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2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/>
                  <a:t> in a moment</a:t>
                </a:r>
              </a:p>
              <a:p>
                <a:r>
                  <a:rPr lang="en-GB" dirty="0"/>
                  <a:t>##########</a:t>
                </a:r>
              </a:p>
              <a:p>
                <a:r>
                  <a:rPr lang="en-US" sz="1200" dirty="0"/>
                  <a:t>If for the population of Australia, </a:t>
                </a:r>
                <a:br>
                  <a:rPr lang="en-US" sz="1200" dirty="0"/>
                </a:br>
                <a:r>
                  <a:rPr lang="en-US" sz="1200" dirty="0"/>
                  <a:t>the mean height is 5’9”,</a:t>
                </a:r>
              </a:p>
              <a:p>
                <a:pPr marL="461963" indent="0">
                  <a:buNone/>
                </a:pPr>
                <a:r>
                  <a:rPr lang="en-US" sz="1200" dirty="0"/>
                  <a:t>and for our 100-person sample </a:t>
                </a:r>
                <a:br>
                  <a:rPr lang="en-US" sz="1200" dirty="0"/>
                </a:br>
                <a:r>
                  <a:rPr lang="en-US" sz="1200" dirty="0"/>
                  <a:t>the mean height is 5’10”,</a:t>
                </a:r>
              </a:p>
              <a:p>
                <a:pPr marL="461963" indent="0">
                  <a:buNone/>
                </a:pPr>
                <a:r>
                  <a:rPr lang="en-US" sz="1200" dirty="0"/>
                  <a:t>then </a:t>
                </a:r>
                <a:endParaRPr lang="en-US" sz="12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914400" indent="0">
                  <a:buNone/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9"</m:t>
                    </m:r>
                  </m:oMath>
                </a14:m>
                <a:r>
                  <a:rPr lang="en-US" sz="1200" dirty="0"/>
                  <a:t> </a:t>
                </a:r>
              </a:p>
              <a:p>
                <a:pPr marL="9144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10"</m:t>
                      </m:r>
                    </m:oMath>
                  </m:oMathPara>
                </a14:m>
                <a:endParaRPr lang="en-US" sz="1200" dirty="0"/>
              </a:p>
              <a:p>
                <a:pPr marL="9144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𝑆𝐸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𝑆𝑡𝑎𝑛𝑑𝑎𝑟𝑑</m:t>
                      </m:r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𝑀𝑒𝑎𝑛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Here we’re</a:t>
                </a:r>
                <a:r>
                  <a:rPr lang="en-US" baseline="0" dirty="0"/>
                  <a:t> just labeling the type of Standard Error involved - </a:t>
                </a:r>
                <a:r>
                  <a:rPr lang="en-US" dirty="0"/>
                  <a:t>we’ll show how to calculate </a:t>
                </a:r>
                <a:r>
                  <a:rPr lang="en-US" sz="1200" i="0">
                    <a:solidFill>
                      <a:srgbClr val="0099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〖𝑆𝐸〗_</a:t>
                </a:r>
                <a:r>
                  <a:rPr lang="en-US" sz="120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𝑝 ̂ </a:t>
                </a:r>
                <a:r>
                  <a:rPr lang="en-US" dirty="0"/>
                  <a:t> in a moment</a:t>
                </a:r>
              </a:p>
              <a:p>
                <a:r>
                  <a:rPr lang="en-GB" dirty="0"/>
                  <a:t>##########</a:t>
                </a:r>
              </a:p>
              <a:p>
                <a:r>
                  <a:rPr lang="en-US" sz="1200" dirty="0"/>
                  <a:t>If for the population of Australia, </a:t>
                </a:r>
                <a:br>
                  <a:rPr lang="en-US" sz="1200" dirty="0"/>
                </a:br>
                <a:r>
                  <a:rPr lang="en-US" sz="1200" dirty="0"/>
                  <a:t>the mean height is 5’9”,</a:t>
                </a:r>
              </a:p>
              <a:p>
                <a:pPr marL="461963" indent="0">
                  <a:buNone/>
                </a:pPr>
                <a:r>
                  <a:rPr lang="en-US" sz="1200" dirty="0"/>
                  <a:t>and for our 100-person sample </a:t>
                </a:r>
                <a:br>
                  <a:rPr lang="en-US" sz="1200" dirty="0"/>
                </a:br>
                <a:r>
                  <a:rPr lang="en-US" sz="1200" dirty="0"/>
                  <a:t>the mean height is 5’10”,</a:t>
                </a:r>
              </a:p>
              <a:p>
                <a:pPr marL="461963" indent="0">
                  <a:buNone/>
                </a:pPr>
                <a:r>
                  <a:rPr lang="en-US" sz="1200" dirty="0"/>
                  <a:t>then </a:t>
                </a:r>
                <a:endParaRPr lang="en-US" sz="12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914400" indent="0">
                  <a:buNone/>
                </a:pP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𝑃</a:t>
                </a:r>
                <a:r>
                  <a:rPr lang="en-US" sz="1200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=5^′ 9"</a:t>
                </a:r>
                <a:r>
                  <a:rPr lang="en-US" sz="1200" dirty="0"/>
                  <a:t> </a:t>
                </a:r>
              </a:p>
              <a:p>
                <a:pPr marL="914400" indent="0">
                  <a:buNone/>
                </a:pPr>
                <a:r>
                  <a:rPr lang="en-US" sz="120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𝑝 ̂</a:t>
                </a:r>
                <a:r>
                  <a:rPr lang="en-US" sz="1200" b="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=5^′ 10"</a:t>
                </a:r>
                <a:endParaRPr lang="en-US" sz="1200" dirty="0"/>
              </a:p>
              <a:p>
                <a:pPr marL="914400" indent="0">
                  <a:buNone/>
                </a:pPr>
                <a:r>
                  <a:rPr lang="en-US" sz="1200" i="0">
                    <a:solidFill>
                      <a:srgbClr val="0099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〖𝑆𝐸〗_</a:t>
                </a:r>
                <a:r>
                  <a:rPr lang="en-US" sz="120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𝑝 ̂ </a:t>
                </a:r>
                <a:r>
                  <a:rPr lang="en-US" sz="1200" b="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=𝑆𝑡𝑎𝑛𝑑𝑎𝑟𝑑 𝐸𝑟𝑟𝑜𝑟 𝑜𝑓 𝑡ℎ𝑒 𝑀𝑒𝑎𝑛</a:t>
                </a:r>
                <a:endParaRPr lang="en-US" sz="1200" dirty="0">
                  <a:solidFill>
                    <a:srgbClr val="0070C0"/>
                  </a:solidFill>
                </a:endParaRPr>
              </a:p>
              <a:p>
                <a:endParaRPr lang="en-GB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36600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Standard Error of the Mean is a much smaller number than the population standard deviation because the sample mean is already a summary statistic.</a:t>
            </a:r>
          </a:p>
          <a:p>
            <a:r>
              <a:rPr lang="en-GB" dirty="0"/>
              <a:t>##########</a:t>
            </a:r>
          </a:p>
          <a:p>
            <a:r>
              <a:rPr lang="en-US" dirty="0"/>
              <a:t>Where the population standard deviation describes how wide individual values stray from the population mean,</a:t>
            </a:r>
          </a:p>
          <a:p>
            <a:pPr marL="461963" indent="0">
              <a:buNone/>
            </a:pPr>
            <a:r>
              <a:rPr lang="en-US" dirty="0"/>
              <a:t>the Standard Error of the Mean describes how far a sample mean may stray from the population mean.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30086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If the population standard deviation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known, then the sample standard error of the mean can be calculated as: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If the population standard deviation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𝜎</a:t>
                </a:r>
                <a:r>
                  <a:rPr lang="en-US" dirty="0"/>
                  <a:t> is known, then the sample standard error of the mean can be calculated as:</a:t>
                </a:r>
              </a:p>
              <a:p>
                <a:pPr marL="114300" indent="0">
                  <a:buNone/>
                </a:pP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〖𝑆𝐸〗_𝑥 ̅ 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𝜎/√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𝑛</a:t>
                </a:r>
                <a:endParaRPr lang="en-US" dirty="0"/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6475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"IQ" stands for Intelligence Quotient. It was coined by the psychologist William Stern after the German term </a:t>
            </a:r>
            <a:r>
              <a:rPr lang="en-US" i="1" dirty="0"/>
              <a:t>Intelligenzquotient</a:t>
            </a:r>
            <a:r>
              <a:rPr lang="en-US" dirty="0"/>
              <a:t>, a scoring method for intelligence tests at University of Breslau in 1912.</a:t>
            </a:r>
          </a:p>
          <a:p>
            <a:r>
              <a:rPr lang="en-GB" dirty="0"/>
              <a:t>############</a:t>
            </a:r>
          </a:p>
          <a:p>
            <a:r>
              <a:rPr lang="en-US" dirty="0"/>
              <a:t>An </a:t>
            </a:r>
            <a:r>
              <a:rPr lang="en-US" b="1" dirty="0"/>
              <a:t>IQ Test </a:t>
            </a:r>
            <a:r>
              <a:rPr lang="en-US" dirty="0"/>
              <a:t>is designed to have a mean score of 100 with a standard deviation of 15 points.</a:t>
            </a:r>
          </a:p>
          <a:p>
            <a:r>
              <a:rPr lang="en-US" dirty="0"/>
              <a:t>If a sample of 10 scores</a:t>
            </a:r>
            <a:br>
              <a:rPr lang="en-US" dirty="0"/>
            </a:br>
            <a:r>
              <a:rPr lang="en-US" dirty="0"/>
              <a:t>has a mean of 104, can we</a:t>
            </a:r>
            <a:br>
              <a:rPr lang="en-US" dirty="0"/>
            </a:br>
            <a:r>
              <a:rPr lang="en-US" dirty="0"/>
              <a:t>assume they come from</a:t>
            </a:r>
            <a:br>
              <a:rPr lang="en-US" dirty="0"/>
            </a:br>
            <a:r>
              <a:rPr lang="en-US" dirty="0"/>
              <a:t>the general population?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15594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While a sample mean of 104 feels high compared to the population mean, our small sample size makes it a reasonably expected result.</a:t>
                </a:r>
              </a:p>
              <a:p>
                <a:r>
                  <a:rPr lang="en-GB" dirty="0"/>
                  <a:t>############</a:t>
                </a:r>
              </a:p>
              <a:p>
                <a:r>
                  <a:rPr lang="en-US" dirty="0"/>
                  <a:t>Sample of 10 </a:t>
                </a:r>
                <a:r>
                  <a:rPr lang="en-US" b="1" dirty="0"/>
                  <a:t>IQ Test scores</a:t>
                </a:r>
                <a:r>
                  <a:rPr lang="en-US" dirty="0"/>
                  <a:t>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     </m:t>
                      </m:r>
                      <m:bar>
                        <m:barPr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=104    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=4.743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b="0" dirty="0">
                    <a:ea typeface="Cambria Math" panose="02040503050406030204" pitchFamily="18" charset="0"/>
                  </a:rPr>
                  <a:t>68% of 10-item sample means are expected to fall between 95.257 and 104.743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While a sample mean of 104 feels high compared to the population mean, our small sample size makes it a reasonably expected result.</a:t>
                </a:r>
              </a:p>
              <a:p>
                <a:r>
                  <a:rPr lang="en-GB" dirty="0"/>
                  <a:t>############</a:t>
                </a:r>
              </a:p>
              <a:p>
                <a:r>
                  <a:rPr lang="en-US" dirty="0"/>
                  <a:t>Sample of 10 </a:t>
                </a:r>
                <a:r>
                  <a:rPr lang="en-US" b="1" dirty="0"/>
                  <a:t>IQ Test scores</a:t>
                </a:r>
                <a:r>
                  <a:rPr lang="en-US" dirty="0"/>
                  <a:t>:</a:t>
                </a:r>
              </a:p>
              <a:p>
                <a:pPr marL="114300" indent="0">
                  <a:buNone/>
                </a:pPr>
                <a:r>
                  <a:rPr lang="en-US" b="0" i="0">
                    <a:latin typeface="Cambria Math" panose="02040503050406030204" pitchFamily="18" charset="0"/>
                  </a:rPr>
                  <a:t>𝑛=10     </a:t>
                </a:r>
                <a:r>
                  <a:rPr lang="en-US" i="0">
                    <a:latin typeface="Cambria Math" panose="02040503050406030204" pitchFamily="18" charset="0"/>
                  </a:rPr>
                  <a:t>¯</a:t>
                </a:r>
                <a:r>
                  <a:rPr lang="en-US" b="0" i="0">
                    <a:latin typeface="Cambria Math" panose="02040503050406030204" pitchFamily="18" charset="0"/>
                  </a:rPr>
                  <a:t>𝑥=104    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𝜎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=15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〖𝑆𝐸〗_𝑥 ̅ =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𝜎/√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𝑛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=15/√10=4.743</a:t>
                </a:r>
                <a:endParaRPr lang="en-US" b="0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b="0" dirty="0">
                    <a:ea typeface="Cambria Math" panose="02040503050406030204" pitchFamily="18" charset="0"/>
                  </a:rPr>
                  <a:t>68% of 10-item sample means are expected to fall between 95.257 and 104.743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0708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the </a:t>
                </a:r>
                <a:r>
                  <a:rPr lang="en-US" b="1" dirty="0"/>
                  <a:t>Standard Error </a:t>
                </a:r>
                <a:r>
                  <a:rPr lang="en-US" dirty="0"/>
                  <a:t>describes how a sample statistic varies from the population parameter, NOT how individual values deviate within the statistic.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err="1"/>
                  <a:t>Mittelwerte</a:t>
                </a:r>
                <a:endParaRPr lang="en-US" dirty="0"/>
              </a:p>
              <a:p>
                <a:r>
                  <a:rPr lang="en-GB" dirty="0"/>
                  <a:t>#############</a:t>
                </a:r>
              </a:p>
              <a:p>
                <a:r>
                  <a:rPr lang="en-US" sz="1200" dirty="0">
                    <a:solidFill>
                      <a:schemeClr val="bg2"/>
                    </a:solidFill>
                    <a:latin typeface="Montserrat" panose="02000505000000020004" pitchFamily="2" charset="0"/>
                  </a:rPr>
                  <a:t>We can say with a 95% </a:t>
                </a:r>
                <a:r>
                  <a:rPr lang="en-US" sz="1200" b="1" dirty="0">
                    <a:solidFill>
                      <a:srgbClr val="0070C0"/>
                    </a:solidFill>
                    <a:latin typeface="Montserrat" panose="02000505000000020004" pitchFamily="2" charset="0"/>
                  </a:rPr>
                  <a:t>confidence level </a:t>
                </a:r>
                <a:r>
                  <a:rPr lang="en-US" sz="1200" dirty="0">
                    <a:solidFill>
                      <a:schemeClr val="bg2"/>
                    </a:solidFill>
                    <a:latin typeface="Montserrat" panose="02000505000000020004" pitchFamily="2" charset="0"/>
                  </a:rPr>
                  <a:t>that the population parameter lies within a </a:t>
                </a:r>
                <a:r>
                  <a:rPr lang="en-US" sz="1200" b="1" dirty="0">
                    <a:solidFill>
                      <a:srgbClr val="0070C0"/>
                    </a:solidFill>
                    <a:latin typeface="Montserrat" panose="02000505000000020004" pitchFamily="2" charset="0"/>
                  </a:rPr>
                  <a:t>confidence interval </a:t>
                </a:r>
                <a:r>
                  <a:rPr lang="en-US" sz="1200" dirty="0">
                    <a:solidFill>
                      <a:schemeClr val="bg2"/>
                    </a:solidFill>
                    <a:latin typeface="Montserrat" panose="02000505000000020004" pitchFamily="2" charset="0"/>
                  </a:rPr>
                  <a:t>of plus-or-minus two standard errors of the sample statistic</a:t>
                </a:r>
                <a:endParaRPr lang="en-US" sz="12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200" dirty="0">
                    <a:solidFill>
                      <a:srgbClr val="0070C0"/>
                    </a:solidFill>
                  </a:rPr>
                  <a:t> = # population members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200" dirty="0">
                    <a:solidFill>
                      <a:srgbClr val="0070C0"/>
                    </a:solidFill>
                  </a:rPr>
                  <a:t> = population parameter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200" dirty="0">
                    <a:solidFill>
                      <a:srgbClr val="0070C0"/>
                    </a:solidFill>
                  </a:rPr>
                  <a:t> = pop. standard deviation</a:t>
                </a:r>
              </a:p>
              <a:p>
                <a:pPr marL="114300" indent="0">
                  <a:buNone/>
                </a:pPr>
                <a:endParaRPr lang="en-US" sz="1200" dirty="0">
                  <a:solidFill>
                    <a:srgbClr val="0070C0"/>
                  </a:solidFill>
                </a:endParaRP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rgbClr val="009900"/>
                    </a:solidFill>
                  </a:rPr>
                  <a:t> = # sample members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1200" dirty="0">
                    <a:solidFill>
                      <a:srgbClr val="009900"/>
                    </a:solidFill>
                  </a:rPr>
                  <a:t> = sample statistic</a:t>
                </a:r>
              </a:p>
              <a:p>
                <a:pPr marL="1025525" indent="-91440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2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1200" dirty="0">
                    <a:solidFill>
                      <a:srgbClr val="009900"/>
                    </a:solidFill>
                  </a:rPr>
                  <a:t> =	standard error of the sample</a:t>
                </a:r>
              </a:p>
              <a:p>
                <a:endParaRPr lang="en-GB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the </a:t>
                </a:r>
                <a:r>
                  <a:rPr lang="en-US" b="1" dirty="0"/>
                  <a:t>Standard Error </a:t>
                </a:r>
                <a:r>
                  <a:rPr lang="en-US" dirty="0"/>
                  <a:t>describes how a sample statistic varies from the population parameter, NOT how individual values deviate within the statistic.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GB" dirty="0"/>
                  <a:t>#############</a:t>
                </a:r>
              </a:p>
              <a:p>
                <a:r>
                  <a:rPr lang="en-US" sz="1200" dirty="0">
                    <a:solidFill>
                      <a:schemeClr val="bg2"/>
                    </a:solidFill>
                    <a:latin typeface="Montserrat" panose="02000505000000020004" pitchFamily="2" charset="0"/>
                  </a:rPr>
                  <a:t>We can say with a 95% </a:t>
                </a:r>
                <a:r>
                  <a:rPr lang="en-US" sz="1200" b="1" dirty="0">
                    <a:solidFill>
                      <a:srgbClr val="0070C0"/>
                    </a:solidFill>
                    <a:latin typeface="Montserrat" panose="02000505000000020004" pitchFamily="2" charset="0"/>
                  </a:rPr>
                  <a:t>confidence level </a:t>
                </a:r>
                <a:r>
                  <a:rPr lang="en-US" sz="1200" dirty="0">
                    <a:solidFill>
                      <a:schemeClr val="bg2"/>
                    </a:solidFill>
                    <a:latin typeface="Montserrat" panose="02000505000000020004" pitchFamily="2" charset="0"/>
                  </a:rPr>
                  <a:t>that the population parameter lies within a </a:t>
                </a:r>
                <a:r>
                  <a:rPr lang="en-US" sz="1200" b="1" dirty="0">
                    <a:solidFill>
                      <a:srgbClr val="0070C0"/>
                    </a:solidFill>
                    <a:latin typeface="Montserrat" panose="02000505000000020004" pitchFamily="2" charset="0"/>
                  </a:rPr>
                  <a:t>confidence interval </a:t>
                </a:r>
                <a:r>
                  <a:rPr lang="en-US" sz="1200" dirty="0">
                    <a:solidFill>
                      <a:schemeClr val="bg2"/>
                    </a:solidFill>
                    <a:latin typeface="Montserrat" panose="02000505000000020004" pitchFamily="2" charset="0"/>
                  </a:rPr>
                  <a:t>of plus-or-minus two standard errors of the sample statistic</a:t>
                </a:r>
                <a:endParaRPr lang="en-US" sz="12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US" sz="1200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𝑁</a:t>
                </a:r>
                <a:r>
                  <a:rPr lang="en-US" sz="1200" dirty="0">
                    <a:solidFill>
                      <a:srgbClr val="0070C0"/>
                    </a:solidFill>
                  </a:rPr>
                  <a:t> = # population members</a:t>
                </a:r>
              </a:p>
              <a:p>
                <a:pPr marL="114300" indent="0">
                  <a:buNone/>
                </a:pPr>
                <a:r>
                  <a:rPr lang="en-US" sz="1200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𝑃</a:t>
                </a:r>
                <a:r>
                  <a:rPr lang="en-US" sz="1200" dirty="0">
                    <a:solidFill>
                      <a:srgbClr val="0070C0"/>
                    </a:solidFill>
                  </a:rPr>
                  <a:t> = population parameter</a:t>
                </a:r>
              </a:p>
              <a:p>
                <a:pPr marL="114300" indent="0">
                  <a:buNone/>
                </a:pP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𝜎</a:t>
                </a:r>
                <a:r>
                  <a:rPr lang="en-US" sz="1200" dirty="0">
                    <a:solidFill>
                      <a:srgbClr val="0070C0"/>
                    </a:solidFill>
                  </a:rPr>
                  <a:t> = pop. standard deviation</a:t>
                </a:r>
              </a:p>
              <a:p>
                <a:pPr marL="114300" indent="0">
                  <a:buNone/>
                </a:pPr>
                <a:endParaRPr lang="en-US" sz="1200" dirty="0">
                  <a:solidFill>
                    <a:srgbClr val="0070C0"/>
                  </a:solidFill>
                </a:endParaRPr>
              </a:p>
              <a:p>
                <a:pPr marL="114300" indent="0">
                  <a:buNone/>
                </a:pPr>
                <a:r>
                  <a:rPr lang="en-US" sz="1200" b="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𝑛</a:t>
                </a:r>
                <a:r>
                  <a:rPr lang="en-US" sz="1200" dirty="0">
                    <a:solidFill>
                      <a:srgbClr val="009900"/>
                    </a:solidFill>
                  </a:rPr>
                  <a:t> = # sample members</a:t>
                </a:r>
              </a:p>
              <a:p>
                <a:pPr marL="114300" indent="0">
                  <a:buNone/>
                </a:pPr>
                <a:r>
                  <a:rPr lang="en-US" sz="1200" b="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𝑝 ̂</a:t>
                </a:r>
                <a:r>
                  <a:rPr lang="en-US" sz="1200" dirty="0">
                    <a:solidFill>
                      <a:srgbClr val="009900"/>
                    </a:solidFill>
                  </a:rPr>
                  <a:t> = sample statistic</a:t>
                </a:r>
              </a:p>
              <a:p>
                <a:pPr marL="1025525" indent="-914400">
                  <a:buNone/>
                </a:pPr>
                <a:r>
                  <a:rPr lang="en-US" sz="1200" i="0">
                    <a:solidFill>
                      <a:srgbClr val="0099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</a:t>
                </a:r>
                <a:r>
                  <a:rPr lang="en-US" sz="1200" b="0" i="0">
                    <a:solidFill>
                      <a:srgbClr val="0099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𝑆𝐸〗_</a:t>
                </a:r>
                <a:r>
                  <a:rPr lang="en-US" sz="120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𝑝 ̂ </a:t>
                </a:r>
                <a:r>
                  <a:rPr lang="en-US" sz="1200" dirty="0">
                    <a:solidFill>
                      <a:srgbClr val="009900"/>
                    </a:solidFill>
                  </a:rPr>
                  <a:t> =	standard error of the sample</a:t>
                </a:r>
              </a:p>
              <a:p>
                <a:endParaRPr lang="en-GB" dirty="0"/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88207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Montserrat" panose="02000505000000020004" pitchFamily="2" charset="0"/>
              </a:rPr>
              <a:t>We can say with a 95% </a:t>
            </a:r>
            <a:r>
              <a:rPr lang="en-US" sz="1200" b="1" dirty="0">
                <a:solidFill>
                  <a:srgbClr val="0070C0"/>
                </a:solidFill>
                <a:latin typeface="Montserrat" panose="02000505000000020004" pitchFamily="2" charset="0"/>
              </a:rPr>
              <a:t>confidence level </a:t>
            </a:r>
            <a:r>
              <a:rPr lang="en-US" sz="1200" dirty="0">
                <a:solidFill>
                  <a:schemeClr val="bg2"/>
                </a:solidFill>
                <a:latin typeface="Montserrat" panose="02000505000000020004" pitchFamily="2" charset="0"/>
              </a:rPr>
              <a:t>that the population parameter lies within a </a:t>
            </a:r>
            <a:r>
              <a:rPr lang="en-US" sz="1200" b="1" dirty="0">
                <a:solidFill>
                  <a:srgbClr val="0070C0"/>
                </a:solidFill>
                <a:latin typeface="Montserrat" panose="02000505000000020004" pitchFamily="2" charset="0"/>
              </a:rPr>
              <a:t>confidence interval </a:t>
            </a:r>
            <a:r>
              <a:rPr lang="en-US" sz="1200" dirty="0">
                <a:solidFill>
                  <a:schemeClr val="bg2"/>
                </a:solidFill>
                <a:latin typeface="Montserrat" panose="02000505000000020004" pitchFamily="2" charset="0"/>
              </a:rPr>
              <a:t>of plus-or-minus two standard errors of the sample statistic</a:t>
            </a:r>
            <a:endParaRPr lang="en-U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25112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err="1"/>
                  <a:t>Es</a:t>
                </a:r>
                <a:r>
                  <a:rPr lang="en-US" dirty="0"/>
                  <a:t> </a:t>
                </a:r>
                <a:r>
                  <a:rPr lang="en-US" dirty="0" err="1"/>
                  <a:t>geht</a:t>
                </a:r>
                <a:r>
                  <a:rPr lang="en-US" dirty="0"/>
                  <a:t> um die </a:t>
                </a:r>
                <a:r>
                  <a:rPr lang="en-US" dirty="0" err="1"/>
                  <a:t>Beziehung</a:t>
                </a:r>
                <a:r>
                  <a:rPr lang="en-US" dirty="0"/>
                  <a:t> </a:t>
                </a:r>
                <a:r>
                  <a:rPr lang="en-US" dirty="0" err="1"/>
                  <a:t>zwischen</a:t>
                </a:r>
                <a:r>
                  <a:rPr lang="en-US" dirty="0"/>
                  <a:t> der </a:t>
                </a:r>
                <a:r>
                  <a:rPr lang="en-US" dirty="0" err="1"/>
                  <a:t>Grundsemantheit</a:t>
                </a:r>
                <a:r>
                  <a:rPr lang="en-US" dirty="0"/>
                  <a:t> pupation und der </a:t>
                </a:r>
                <a:r>
                  <a:rPr lang="en-US" dirty="0" err="1"/>
                  <a:t>Stichprobe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In the above example, </a:t>
                </a:r>
                <a:br>
                  <a:rPr lang="en-US" dirty="0"/>
                </a:br>
                <a:r>
                  <a:rPr lang="en-US" dirty="0"/>
                  <a:t>the sample statistic</a:t>
                </a:r>
                <a:r>
                  <a:rPr lang="en-US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</a:rPr>
                  <a:t>is a </a:t>
                </a:r>
                <a:br>
                  <a:rPr lang="en-US" dirty="0">
                    <a:solidFill>
                      <a:schemeClr val="bg2"/>
                    </a:solidFill>
                  </a:rPr>
                </a:br>
                <a:r>
                  <a:rPr lang="en-US" b="1" dirty="0">
                    <a:solidFill>
                      <a:srgbClr val="0070C0"/>
                    </a:solidFill>
                  </a:rPr>
                  <a:t>point estimator </a:t>
                </a:r>
                <a:r>
                  <a:rPr lang="en-US" dirty="0">
                    <a:solidFill>
                      <a:schemeClr val="bg2"/>
                    </a:solidFill>
                  </a:rPr>
                  <a:t>of the </a:t>
                </a:r>
                <a:br>
                  <a:rPr lang="en-US" dirty="0">
                    <a:solidFill>
                      <a:schemeClr val="bg2"/>
                    </a:solidFill>
                  </a:rPr>
                </a:br>
                <a:r>
                  <a:rPr lang="en-US" dirty="0">
                    <a:solidFill>
                      <a:schemeClr val="bg2"/>
                    </a:solidFill>
                  </a:rPr>
                  <a:t>population parameter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In the above example, </a:t>
                </a:r>
                <a:br>
                  <a:rPr lang="en-US" dirty="0"/>
                </a:br>
                <a:r>
                  <a:rPr lang="en-US" dirty="0"/>
                  <a:t>the sample statistic</a:t>
                </a:r>
                <a:r>
                  <a:rPr 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b="1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𝒑 ̂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</a:rPr>
                  <a:t>is a </a:t>
                </a:r>
                <a:br>
                  <a:rPr lang="en-US" dirty="0">
                    <a:solidFill>
                      <a:schemeClr val="bg2"/>
                    </a:solidFill>
                  </a:rPr>
                </a:br>
                <a:r>
                  <a:rPr lang="en-US" b="1" dirty="0">
                    <a:solidFill>
                      <a:srgbClr val="0070C0"/>
                    </a:solidFill>
                  </a:rPr>
                  <a:t>point estimator </a:t>
                </a:r>
                <a:r>
                  <a:rPr lang="en-US" dirty="0">
                    <a:solidFill>
                      <a:schemeClr val="bg2"/>
                    </a:solidFill>
                  </a:rPr>
                  <a:t>of the </a:t>
                </a:r>
                <a:br>
                  <a:rPr lang="en-US" dirty="0">
                    <a:solidFill>
                      <a:schemeClr val="bg2"/>
                    </a:solidFill>
                  </a:rPr>
                </a:br>
                <a:r>
                  <a:rPr lang="en-US" dirty="0">
                    <a:solidFill>
                      <a:schemeClr val="bg2"/>
                    </a:solidFill>
                  </a:rPr>
                  <a:t>population parameter </a:t>
                </a:r>
                <a:r>
                  <a:rPr lang="en-US" b="1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𝑷</a:t>
                </a:r>
                <a:r>
                  <a:rPr lang="en-US" dirty="0"/>
                  <a:t>.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3616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variable</a:t>
            </a:r>
            <a:r>
              <a:rPr lang="en-US" dirty="0"/>
              <a:t> is a characteristic that describes a member of the sample.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Variables can be </a:t>
            </a:r>
            <a:r>
              <a:rPr lang="en-US" b="1" dirty="0">
                <a:solidFill>
                  <a:srgbClr val="0070C0"/>
                </a:solidFill>
              </a:rPr>
              <a:t>discrete or continuous</a:t>
            </a:r>
            <a:endParaRPr lang="en-U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44968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42434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Hypothesis Testing </a:t>
            </a:r>
            <a:r>
              <a:rPr lang="en-US" dirty="0"/>
              <a:t>is the application of statistical methods to real-world questions.</a:t>
            </a:r>
          </a:p>
          <a:p>
            <a:r>
              <a:rPr lang="en-US" dirty="0"/>
              <a:t>We start with an assumption, called the 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null hypothesis</a:t>
            </a:r>
          </a:p>
          <a:p>
            <a:r>
              <a:rPr lang="en-US" dirty="0"/>
              <a:t>We run an experiment to test this null hypothesis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6754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more appropriate to “</a:t>
            </a:r>
            <a:r>
              <a:rPr lang="en-US" b="1" dirty="0"/>
              <a:t>fail to reject</a:t>
            </a:r>
            <a:r>
              <a:rPr lang="en-US" dirty="0"/>
              <a:t>” a null hypothesis than to “accept” one.</a:t>
            </a:r>
          </a:p>
          <a:p>
            <a:r>
              <a:rPr lang="en-US" dirty="0"/>
              <a:t>In court, the assumption of innocence is either rejected (the plaintiff is </a:t>
            </a:r>
            <a:r>
              <a:rPr lang="en-US" b="1" dirty="0"/>
              <a:t>guilty</a:t>
            </a:r>
            <a:r>
              <a:rPr lang="en-US" dirty="0"/>
              <a:t>), or not rejected (</a:t>
            </a:r>
            <a:r>
              <a:rPr lang="en-US" b="1" dirty="0"/>
              <a:t>not guilty</a:t>
            </a:r>
            <a:r>
              <a:rPr lang="en-US" dirty="0"/>
              <a:t>). </a:t>
            </a:r>
          </a:p>
          <a:p>
            <a:r>
              <a:rPr lang="en-US" dirty="0"/>
              <a:t>We never state that the plaintiff “</a:t>
            </a:r>
            <a:r>
              <a:rPr lang="en-US" b="0" dirty="0"/>
              <a:t>is innocent</a:t>
            </a:r>
            <a:r>
              <a:rPr lang="en-US" dirty="0"/>
              <a:t>”.</a:t>
            </a:r>
          </a:p>
          <a:p>
            <a:r>
              <a:rPr lang="en-US" dirty="0"/>
              <a:t>#############</a:t>
            </a:r>
          </a:p>
          <a:p>
            <a:r>
              <a:rPr lang="en-US" dirty="0"/>
              <a:t>Based on the results of the experiment, </a:t>
            </a:r>
            <a:br>
              <a:rPr lang="en-US" dirty="0"/>
            </a:br>
            <a:r>
              <a:rPr lang="en-US" dirty="0"/>
              <a:t>we either </a:t>
            </a:r>
            <a:r>
              <a:rPr lang="en-US" b="1" dirty="0">
                <a:solidFill>
                  <a:srgbClr val="0070C0"/>
                </a:solidFill>
              </a:rPr>
              <a:t>reject</a:t>
            </a:r>
            <a:r>
              <a:rPr lang="en-US" dirty="0"/>
              <a:t> or </a:t>
            </a:r>
            <a:r>
              <a:rPr lang="en-US" b="1" dirty="0">
                <a:solidFill>
                  <a:srgbClr val="0070C0"/>
                </a:solidFill>
              </a:rPr>
              <a:t>fail to reject</a:t>
            </a:r>
            <a:r>
              <a:rPr lang="en-US" dirty="0"/>
              <a:t> the </a:t>
            </a:r>
            <a:br>
              <a:rPr lang="en-US" dirty="0"/>
            </a:br>
            <a:r>
              <a:rPr lang="en-US" dirty="0"/>
              <a:t>null hypothesis</a:t>
            </a:r>
          </a:p>
          <a:p>
            <a:r>
              <a:rPr lang="en-US" dirty="0"/>
              <a:t>If the null hypothesis is rejected, </a:t>
            </a:r>
            <a:br>
              <a:rPr lang="en-US" dirty="0"/>
            </a:br>
            <a:r>
              <a:rPr lang="en-US" dirty="0"/>
              <a:t>then we say the data supports another, mutually exclusive </a:t>
            </a:r>
            <a:r>
              <a:rPr lang="en-US" b="1" dirty="0">
                <a:solidFill>
                  <a:srgbClr val="0070C0"/>
                </a:solidFill>
              </a:rPr>
              <a:t>alternate hypothesis</a:t>
            </a:r>
          </a:p>
          <a:p>
            <a:r>
              <a:rPr lang="en-US" dirty="0"/>
              <a:t>We never “PROVE” a hypothesis!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06941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frame the question </a:t>
            </a:r>
            <a:br>
              <a:rPr lang="en-US" dirty="0"/>
            </a:br>
            <a:r>
              <a:rPr lang="en-US" dirty="0"/>
              <a:t>that forms our null hypothesis?</a:t>
            </a:r>
          </a:p>
          <a:p>
            <a:r>
              <a:rPr lang="en-US" dirty="0"/>
              <a:t>At the start of the experiment, </a:t>
            </a:r>
            <a:br>
              <a:rPr lang="en-US" dirty="0"/>
            </a:br>
            <a:r>
              <a:rPr lang="en-US" dirty="0"/>
              <a:t>the null hypothesis is assumed to be true.</a:t>
            </a:r>
          </a:p>
          <a:p>
            <a:r>
              <a:rPr lang="en-US" dirty="0"/>
              <a:t>If the data fails to support the </a:t>
            </a:r>
            <a:br>
              <a:rPr lang="en-US" dirty="0"/>
            </a:br>
            <a:r>
              <a:rPr lang="en-US" dirty="0"/>
              <a:t>null hypothesis, only then can we</a:t>
            </a:r>
            <a:br>
              <a:rPr lang="en-US" dirty="0"/>
            </a:br>
            <a:r>
              <a:rPr lang="en-US" dirty="0"/>
              <a:t>look to an alternative hypothesis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2252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1125" indent="0">
              <a:buNone/>
            </a:pPr>
            <a:r>
              <a:rPr lang="en-US" dirty="0"/>
              <a:t>If testing something assumed to be true, </a:t>
            </a:r>
            <a:br>
              <a:rPr lang="en-US" dirty="0"/>
            </a:br>
            <a:r>
              <a:rPr lang="en-US" dirty="0"/>
              <a:t>the null hypothesis can reflect the assumption:</a:t>
            </a:r>
          </a:p>
          <a:p>
            <a:pPr marL="1597025" indent="-1485900">
              <a:spcBef>
                <a:spcPts val="600"/>
              </a:spcBef>
              <a:buNone/>
            </a:pPr>
            <a:r>
              <a:rPr lang="en-US" dirty="0"/>
              <a:t>Claim:  </a:t>
            </a:r>
            <a:r>
              <a:rPr lang="en-US" i="1" dirty="0"/>
              <a:t>“Our product has an average </a:t>
            </a:r>
            <a:br>
              <a:rPr lang="en-US" i="1" dirty="0"/>
            </a:br>
            <a:r>
              <a:rPr lang="en-US" i="1" dirty="0"/>
              <a:t>shipping weight of 3.5kg.”</a:t>
            </a:r>
          </a:p>
          <a:p>
            <a:pPr marL="111125" indent="0">
              <a:spcBef>
                <a:spcPts val="600"/>
              </a:spcBef>
              <a:buNone/>
              <a:tabLst>
                <a:tab pos="4119563" algn="l"/>
              </a:tabLst>
            </a:pPr>
            <a:r>
              <a:rPr lang="en-US" dirty="0">
                <a:solidFill>
                  <a:srgbClr val="0070C0"/>
                </a:solidFill>
              </a:rPr>
              <a:t>Null hypothesis: 	average weight = 3.5kg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111125" indent="0">
              <a:spcBef>
                <a:spcPts val="600"/>
              </a:spcBef>
              <a:buNone/>
              <a:tabLst>
                <a:tab pos="4119563" algn="l"/>
              </a:tabLst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Alternate hypothesis:	average weight ≠ 3.5kg</a:t>
            </a:r>
            <a:endParaRPr lang="en-U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91789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Essentially sets the null hypothesis to be “new scores are not better” alternate hypothesis to “new scores are better”</a:t>
            </a:r>
          </a:p>
          <a:p>
            <a:r>
              <a:rPr lang="en-GB" dirty="0"/>
              <a:t>############</a:t>
            </a:r>
          </a:p>
          <a:p>
            <a:pPr marL="111125" indent="0">
              <a:buNone/>
            </a:pPr>
            <a:r>
              <a:rPr lang="en-US" dirty="0"/>
              <a:t>If testing a claim we </a:t>
            </a:r>
            <a:r>
              <a:rPr lang="en-US" i="1" dirty="0"/>
              <a:t>want</a:t>
            </a:r>
            <a:r>
              <a:rPr lang="en-US" dirty="0"/>
              <a:t> to be true, </a:t>
            </a:r>
            <a:br>
              <a:rPr lang="en-US" dirty="0"/>
            </a:br>
            <a:r>
              <a:rPr lang="en-US" dirty="0"/>
              <a:t>but can’t assume, we test its opposite:</a:t>
            </a:r>
          </a:p>
          <a:p>
            <a:pPr marL="1597025" indent="-1485900">
              <a:spcBef>
                <a:spcPts val="600"/>
              </a:spcBef>
              <a:buNone/>
            </a:pPr>
            <a:r>
              <a:rPr lang="en-US" dirty="0"/>
              <a:t>Claim:  </a:t>
            </a:r>
            <a:r>
              <a:rPr lang="en-US" i="1" dirty="0"/>
              <a:t>“This prep course improves </a:t>
            </a:r>
            <a:br>
              <a:rPr lang="en-US" i="1" dirty="0"/>
            </a:br>
            <a:r>
              <a:rPr lang="en-US" i="1" dirty="0"/>
              <a:t>test scores.”</a:t>
            </a:r>
          </a:p>
          <a:p>
            <a:pPr marL="111125" indent="0">
              <a:spcBef>
                <a:spcPts val="600"/>
              </a:spcBef>
              <a:buNone/>
              <a:tabLst>
                <a:tab pos="4119563" algn="l"/>
              </a:tabLst>
            </a:pPr>
            <a:r>
              <a:rPr lang="en-US" dirty="0">
                <a:solidFill>
                  <a:srgbClr val="0070C0"/>
                </a:solidFill>
              </a:rPr>
              <a:t>Null hypothesis:	old scores ≥ new scores</a:t>
            </a:r>
          </a:p>
          <a:p>
            <a:pPr marL="111125" indent="0">
              <a:spcBef>
                <a:spcPts val="600"/>
              </a:spcBef>
              <a:buNone/>
              <a:tabLst>
                <a:tab pos="4119563" algn="l"/>
              </a:tabLst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Alternate hypothesis:	old scores &lt; new scores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9178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1125" indent="0">
              <a:buNone/>
            </a:pPr>
            <a:r>
              <a:rPr lang="en-US" dirty="0"/>
              <a:t>The null hypothesis should contain an equality (=, ≤ ,≥):</a:t>
            </a:r>
          </a:p>
          <a:p>
            <a:pPr marL="461963" indent="0">
              <a:spcBef>
                <a:spcPts val="60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average shipping weight</a:t>
            </a:r>
            <a:r>
              <a:rPr lang="en-US" dirty="0">
                <a:solidFill>
                  <a:srgbClr val="0070C0"/>
                </a:solidFill>
              </a:rPr>
              <a:t> = </a:t>
            </a:r>
            <a:r>
              <a:rPr lang="en-US" dirty="0">
                <a:solidFill>
                  <a:schemeClr val="tx1"/>
                </a:solidFill>
              </a:rPr>
              <a:t>3.5kg</a:t>
            </a:r>
          </a:p>
          <a:p>
            <a:pPr marL="111125" indent="0">
              <a:buNone/>
            </a:pPr>
            <a:r>
              <a:rPr lang="en-US" dirty="0"/>
              <a:t>The alternate hypothesis should not have </a:t>
            </a:r>
            <a:br>
              <a:rPr lang="en-US" dirty="0"/>
            </a:br>
            <a:r>
              <a:rPr lang="en-US" dirty="0"/>
              <a:t>an equality (≠,&lt;,&gt;):</a:t>
            </a:r>
          </a:p>
          <a:p>
            <a:pPr marL="461963" indent="0">
              <a:buNone/>
            </a:pPr>
            <a:r>
              <a:rPr lang="en-US" dirty="0">
                <a:solidFill>
                  <a:schemeClr val="tx1"/>
                </a:solidFill>
              </a:rPr>
              <a:t>average shipping weight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≠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3.5kg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960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1125" indent="0">
              <a:buNone/>
            </a:pPr>
            <a:r>
              <a:rPr lang="en-US" dirty="0"/>
              <a:t>The null hypothesis should contain an equality (=, ≤ ,≥):</a:t>
            </a:r>
          </a:p>
          <a:p>
            <a:pPr marL="91440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old scores </a:t>
            </a:r>
            <a:r>
              <a:rPr lang="en-US" dirty="0">
                <a:solidFill>
                  <a:srgbClr val="0070C0"/>
                </a:solidFill>
              </a:rPr>
              <a:t>≥</a:t>
            </a:r>
            <a:r>
              <a:rPr lang="en-US" dirty="0">
                <a:solidFill>
                  <a:schemeClr val="tx1"/>
                </a:solidFill>
              </a:rPr>
              <a:t> new scores</a:t>
            </a:r>
          </a:p>
          <a:p>
            <a:pPr marL="111125" indent="0">
              <a:buNone/>
            </a:pPr>
            <a:r>
              <a:rPr lang="en-US" dirty="0"/>
              <a:t>The alternate hypothesis should not have </a:t>
            </a:r>
            <a:br>
              <a:rPr lang="en-US" dirty="0"/>
            </a:br>
            <a:r>
              <a:rPr lang="en-US" dirty="0"/>
              <a:t>an equality (≠,&lt;,&gt;):</a:t>
            </a:r>
          </a:p>
          <a:p>
            <a:pPr marL="91440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old scores </a:t>
            </a:r>
            <a:r>
              <a:rPr lang="en-US" dirty="0">
                <a:solidFill>
                  <a:srgbClr val="0070C0"/>
                </a:solidFill>
              </a:rPr>
              <a:t>&lt;</a:t>
            </a:r>
            <a:r>
              <a:rPr lang="en-US" dirty="0">
                <a:solidFill>
                  <a:schemeClr val="tx1"/>
                </a:solidFill>
              </a:rPr>
              <a:t> new scores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72909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what lets </a:t>
            </a:r>
            <a:r>
              <a:rPr lang="en-US" dirty="0">
                <a:solidFill>
                  <a:schemeClr val="bg2"/>
                </a:solidFill>
              </a:rPr>
              <a:t>us reject or fail to reject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the </a:t>
            </a:r>
            <a:r>
              <a:rPr lang="en-US" dirty="0"/>
              <a:t>null hypothesis?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03347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sometimes called the “Rare Event Rule”. </a:t>
                </a:r>
                <a:r>
                  <a:rPr lang="en-US" sz="12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If, given an assumption, the probability of a particular observed event is exceptionally small, we conclude that the assumption is probably not correct.</a:t>
                </a:r>
              </a:p>
              <a:p>
                <a:r>
                  <a:rPr lang="en-US" sz="12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If we assume a coin is fair, and observe heads come up 20 times in a row on that coin, then our assumption is probably wrong. Even though it is </a:t>
                </a:r>
                <a:r>
                  <a:rPr lang="en-US" sz="1200" b="0" i="1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possible</a:t>
                </a:r>
                <a:r>
                  <a:rPr lang="en-US" sz="12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for a fair coin to come up heads 20 times in a row, it is extremely unlikely.</a:t>
                </a:r>
                <a:endParaRPr lang="en-US" dirty="0"/>
              </a:p>
              <a:p>
                <a:r>
                  <a:rPr lang="en-GB" dirty="0"/>
                  <a:t>############</a:t>
                </a:r>
                <a:r>
                  <a:rPr lang="en-US" dirty="0"/>
                  <a:t>We run an experiment and record the result.</a:t>
                </a:r>
              </a:p>
              <a:p>
                <a:r>
                  <a:rPr lang="en-US" b="1" dirty="0">
                    <a:solidFill>
                      <a:srgbClr val="009900"/>
                    </a:solidFill>
                  </a:rPr>
                  <a:t>Assuming our null hypothesis is valid, </a:t>
                </a:r>
                <a:r>
                  <a:rPr lang="en-US" dirty="0"/>
                  <a:t>if the probability of observing these results</a:t>
                </a:r>
                <a:br>
                  <a:rPr lang="en-US" b="1" dirty="0">
                    <a:solidFill>
                      <a:srgbClr val="009900"/>
                    </a:solidFill>
                  </a:rPr>
                </a:br>
                <a:r>
                  <a:rPr lang="en-US" dirty="0"/>
                  <a:t>is very small (inside of 0.05) then we reject the null hypothesis.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/>
                  <a:t>Here 0.05 is our </a:t>
                </a:r>
                <a:r>
                  <a:rPr lang="en-US" b="1" dirty="0">
                    <a:solidFill>
                      <a:srgbClr val="0070C0"/>
                    </a:solidFill>
                  </a:rPr>
                  <a:t>level of significance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GB" dirty="0"/>
                  <a:t>##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sometimes called the “Rare Event Rule”. </a:t>
                </a:r>
                <a:r>
                  <a:rPr lang="en-US" sz="12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If, given an assumption, the probability of a particular observed event is exceptionally small, we conclude that the assumption is probably not correct.</a:t>
                </a:r>
              </a:p>
              <a:p>
                <a:r>
                  <a:rPr lang="en-US" sz="12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If we assume a coin is fair, and observe heads come up 20 times in a row on that coin, then our assumption is probably wrong. Even though it is </a:t>
                </a:r>
                <a:r>
                  <a:rPr lang="en-US" sz="1200" b="0" i="1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possible</a:t>
                </a:r>
                <a:r>
                  <a:rPr lang="en-US" sz="12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for a fair coin to come up heads 20 times in a row, it is extremely unlikely.</a:t>
                </a:r>
                <a:endParaRPr lang="en-US" dirty="0"/>
              </a:p>
              <a:p>
                <a:r>
                  <a:rPr lang="en-GB" dirty="0"/>
                  <a:t>############</a:t>
                </a:r>
                <a:r>
                  <a:rPr lang="en-US" dirty="0"/>
                  <a:t>We run an experiment and record the result.</a:t>
                </a:r>
              </a:p>
              <a:p>
                <a:r>
                  <a:rPr lang="en-US" b="1" dirty="0">
                    <a:solidFill>
                      <a:srgbClr val="009900"/>
                    </a:solidFill>
                  </a:rPr>
                  <a:t>Assuming our null hypothesis is valid, </a:t>
                </a:r>
                <a:r>
                  <a:rPr lang="en-US" dirty="0"/>
                  <a:t>if the probability of observing these results</a:t>
                </a:r>
                <a:br>
                  <a:rPr lang="en-US" b="1" dirty="0">
                    <a:solidFill>
                      <a:srgbClr val="009900"/>
                    </a:solidFill>
                  </a:rPr>
                </a:br>
                <a:r>
                  <a:rPr lang="en-US" dirty="0"/>
                  <a:t>is very small (inside of 0.05) then we reject the null hypothesis.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/>
                  <a:t>Here 0.05 is our </a:t>
                </a:r>
                <a:r>
                  <a:rPr lang="en-US" b="1" dirty="0">
                    <a:solidFill>
                      <a:srgbClr val="0070C0"/>
                    </a:solidFill>
                  </a:rPr>
                  <a:t>level of significance</a:t>
                </a:r>
              </a:p>
              <a:p>
                <a:pPr marL="114300" indent="0">
                  <a:buNone/>
                </a:pP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𝛼=0.05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GB" dirty="0"/>
                  <a:t>##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6579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30675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level of significance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area inside the </a:t>
                </a:r>
                <a:r>
                  <a:rPr lang="en-US" i="1" dirty="0"/>
                  <a:t>tail(s)</a:t>
                </a:r>
                <a:r>
                  <a:rPr lang="en-US" dirty="0"/>
                  <a:t> of our null hypothesis.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 and the alternative hypothesis is </a:t>
                </a:r>
                <a:r>
                  <a:rPr lang="en-US" i="1" dirty="0"/>
                  <a:t>less than </a:t>
                </a:r>
                <a:r>
                  <a:rPr lang="en-US" dirty="0"/>
                  <a:t>the null, then the</a:t>
                </a:r>
                <a:br>
                  <a:rPr lang="en-US" dirty="0"/>
                </a:br>
                <a:r>
                  <a:rPr lang="en-US" dirty="0"/>
                  <a:t>left-tail of our probability </a:t>
                </a:r>
                <a:br>
                  <a:rPr lang="en-US" dirty="0"/>
                </a:br>
                <a:r>
                  <a:rPr lang="en-US" dirty="0"/>
                  <a:t>curve has an area of 0.05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level of significance 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en-US" dirty="0"/>
                  <a:t> is the area inside the </a:t>
                </a:r>
                <a:r>
                  <a:rPr lang="en-US" i="1" dirty="0"/>
                  <a:t>tail(s)</a:t>
                </a:r>
                <a:r>
                  <a:rPr lang="en-US" dirty="0"/>
                  <a:t> of our null hypothesis.</a:t>
                </a:r>
              </a:p>
              <a:p>
                <a:r>
                  <a:rPr lang="en-US" dirty="0"/>
                  <a:t>If 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𝛼=0.05</a:t>
                </a:r>
                <a:r>
                  <a:rPr lang="en-US" dirty="0"/>
                  <a:t> and the alternative hypothesis is </a:t>
                </a:r>
                <a:r>
                  <a:rPr lang="en-US" i="1" dirty="0"/>
                  <a:t>less than </a:t>
                </a:r>
                <a:r>
                  <a:rPr lang="en-US" dirty="0"/>
                  <a:t>the null, then the</a:t>
                </a:r>
                <a:br>
                  <a:rPr lang="en-US" dirty="0"/>
                </a:br>
                <a:r>
                  <a:rPr lang="en-US" dirty="0"/>
                  <a:t>left-tail of our probability </a:t>
                </a:r>
                <a:br>
                  <a:rPr lang="en-US" dirty="0"/>
                </a:br>
                <a:r>
                  <a:rPr lang="en-US" dirty="0"/>
                  <a:t>curve has an area of 0.05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74411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level of significance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area inside the </a:t>
                </a:r>
                <a:r>
                  <a:rPr lang="en-US" i="1" dirty="0"/>
                  <a:t>tail(s)</a:t>
                </a:r>
                <a:r>
                  <a:rPr lang="en-US" dirty="0"/>
                  <a:t> of our null hypothesis.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 and the alternative hypothesis is </a:t>
                </a:r>
                <a:r>
                  <a:rPr lang="en-US" i="1" dirty="0"/>
                  <a:t>more than </a:t>
                </a:r>
                <a:r>
                  <a:rPr lang="en-US" dirty="0"/>
                  <a:t>the null, then the</a:t>
                </a:r>
                <a:br>
                  <a:rPr lang="en-US" dirty="0"/>
                </a:br>
                <a:r>
                  <a:rPr lang="en-US" dirty="0"/>
                  <a:t>right-tail of our probability </a:t>
                </a:r>
                <a:br>
                  <a:rPr lang="en-US" dirty="0"/>
                </a:br>
                <a:r>
                  <a:rPr lang="en-US" dirty="0"/>
                  <a:t>curve has an area of 0.05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level of significance 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en-US" dirty="0"/>
                  <a:t> is the area inside the </a:t>
                </a:r>
                <a:r>
                  <a:rPr lang="en-US" i="1" dirty="0"/>
                  <a:t>tail(s)</a:t>
                </a:r>
                <a:r>
                  <a:rPr lang="en-US" dirty="0"/>
                  <a:t> of our null hypothesis.</a:t>
                </a:r>
              </a:p>
              <a:p>
                <a:r>
                  <a:rPr lang="en-US" dirty="0"/>
                  <a:t>If 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𝛼=0.05</a:t>
                </a:r>
                <a:r>
                  <a:rPr lang="en-US" dirty="0"/>
                  <a:t> and the alternative hypothesis is </a:t>
                </a:r>
                <a:r>
                  <a:rPr lang="en-US" i="1" dirty="0"/>
                  <a:t>more than </a:t>
                </a:r>
                <a:r>
                  <a:rPr lang="en-US" dirty="0"/>
                  <a:t>the null, then the</a:t>
                </a:r>
                <a:br>
                  <a:rPr lang="en-US" dirty="0"/>
                </a:br>
                <a:r>
                  <a:rPr lang="en-US" dirty="0"/>
                  <a:t>right-tail of our probability </a:t>
                </a:r>
                <a:br>
                  <a:rPr lang="en-US" dirty="0"/>
                </a:br>
                <a:r>
                  <a:rPr lang="en-US" dirty="0"/>
                  <a:t>curve has an area of 0.05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03707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level of significance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area inside the </a:t>
                </a:r>
                <a:r>
                  <a:rPr lang="en-US" i="1" dirty="0"/>
                  <a:t>tail(s)</a:t>
                </a:r>
                <a:r>
                  <a:rPr lang="en-US" dirty="0"/>
                  <a:t> of our null hypothesis.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 and the alternative hypothesis is </a:t>
                </a:r>
                <a:r>
                  <a:rPr lang="en-US" i="1" dirty="0"/>
                  <a:t>not equal to </a:t>
                </a:r>
                <a:r>
                  <a:rPr lang="en-US" dirty="0"/>
                  <a:t>the null, then the</a:t>
                </a:r>
                <a:br>
                  <a:rPr lang="en-US" dirty="0"/>
                </a:br>
                <a:r>
                  <a:rPr lang="en-US" dirty="0"/>
                  <a:t>two tails of our probability </a:t>
                </a:r>
                <a:br>
                  <a:rPr lang="en-US" dirty="0"/>
                </a:br>
                <a:r>
                  <a:rPr lang="en-US" dirty="0"/>
                  <a:t>curve </a:t>
                </a:r>
                <a:r>
                  <a:rPr lang="en-US" i="1" dirty="0"/>
                  <a:t>share</a:t>
                </a:r>
                <a:r>
                  <a:rPr lang="en-US" dirty="0"/>
                  <a:t> an area of 0.05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level of significance 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en-US" dirty="0"/>
                  <a:t> is the area inside the </a:t>
                </a:r>
                <a:r>
                  <a:rPr lang="en-US" i="1" dirty="0"/>
                  <a:t>tail(s)</a:t>
                </a:r>
                <a:r>
                  <a:rPr lang="en-US" dirty="0"/>
                  <a:t> of our null hypothesis.</a:t>
                </a:r>
              </a:p>
              <a:p>
                <a:r>
                  <a:rPr lang="en-US" dirty="0"/>
                  <a:t>If 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𝛼=0.05</a:t>
                </a:r>
                <a:r>
                  <a:rPr lang="en-US" dirty="0"/>
                  <a:t> and the alternative hypothesis is </a:t>
                </a:r>
                <a:r>
                  <a:rPr lang="en-US" i="1" dirty="0"/>
                  <a:t>not equal to </a:t>
                </a:r>
                <a:r>
                  <a:rPr lang="en-US" dirty="0"/>
                  <a:t>the null, then the</a:t>
                </a:r>
                <a:br>
                  <a:rPr lang="en-US" dirty="0"/>
                </a:br>
                <a:r>
                  <a:rPr lang="en-US" dirty="0"/>
                  <a:t>two tails of our probability </a:t>
                </a:r>
                <a:br>
                  <a:rPr lang="en-US" dirty="0"/>
                </a:br>
                <a:r>
                  <a:rPr lang="en-US" dirty="0"/>
                  <a:t>curve </a:t>
                </a:r>
                <a:r>
                  <a:rPr lang="en-US" i="1" dirty="0"/>
                  <a:t>share</a:t>
                </a:r>
                <a:r>
                  <a:rPr lang="en-US" dirty="0"/>
                  <a:t> an area of 0.05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02825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 scores can be obtained using a spreadsheet or calculator, or by looking them up from a table.</a:t>
            </a:r>
          </a:p>
          <a:p>
            <a:r>
              <a:rPr lang="en-US" dirty="0"/>
              <a:t>Here we want a score that corresponds to a right-of-mean area of 0.475. (0.500 – 0.025)</a:t>
            </a:r>
          </a:p>
          <a:p>
            <a:r>
              <a:rPr lang="en-US" dirty="0"/>
              <a:t>Here we’re describing TRADITIONAL testing. An alternative P-VALUE test doesn’t use critical values – it derives P-values by working backward from the test statistic.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0021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46075"/>
            <a:r>
              <a:rPr lang="en-US" dirty="0"/>
              <a:t>Tests of Mean vs. Proportion</a:t>
            </a:r>
            <a:endParaRPr lang="en-US" dirty="0">
              <a:solidFill>
                <a:srgbClr val="424242"/>
              </a:solidFill>
            </a:endParaRPr>
          </a:p>
          <a:p>
            <a:pPr indent="-346075"/>
            <a:r>
              <a:rPr lang="en-US" dirty="0">
                <a:solidFill>
                  <a:srgbClr val="424242"/>
                </a:solidFill>
              </a:rPr>
              <a:t>In the next two lectures, we'll work through full examples of Hypothesis Testing.</a:t>
            </a:r>
          </a:p>
          <a:p>
            <a:pPr indent="-346075">
              <a:lnSpc>
                <a:spcPct val="114999"/>
              </a:lnSpc>
            </a:pPr>
            <a:r>
              <a:rPr lang="en-US" dirty="0">
                <a:solidFill>
                  <a:srgbClr val="424242"/>
                </a:solidFill>
              </a:rPr>
              <a:t>There are two main types of tests:</a:t>
            </a:r>
          </a:p>
          <a:p>
            <a:pPr indent="-346075">
              <a:lnSpc>
                <a:spcPct val="114999"/>
              </a:lnSpc>
            </a:pPr>
            <a:r>
              <a:rPr lang="en-US" dirty="0">
                <a:solidFill>
                  <a:srgbClr val="0070C0"/>
                </a:solidFill>
              </a:rPr>
              <a:t>Test of Means</a:t>
            </a:r>
          </a:p>
          <a:p>
            <a:pPr indent="-346075">
              <a:lnSpc>
                <a:spcPct val="114999"/>
              </a:lnSpc>
            </a:pPr>
            <a:r>
              <a:rPr lang="en-US" dirty="0">
                <a:solidFill>
                  <a:srgbClr val="0070C0"/>
                </a:solidFill>
              </a:rPr>
              <a:t>Test of Proportions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41352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46075">
              <a:lnSpc>
                <a:spcPct val="114999"/>
              </a:lnSpc>
            </a:pPr>
            <a:r>
              <a:rPr lang="en-US" dirty="0">
                <a:solidFill>
                  <a:srgbClr val="424242"/>
                </a:solidFill>
              </a:rPr>
              <a:t>Each of these two types of tests has their own test statistic to calculate.</a:t>
            </a:r>
          </a:p>
          <a:p>
            <a:pPr indent="-346075">
              <a:lnSpc>
                <a:spcPct val="114999"/>
              </a:lnSpc>
            </a:pPr>
            <a:r>
              <a:rPr lang="en-US" dirty="0">
                <a:solidFill>
                  <a:srgbClr val="424242"/>
                </a:solidFill>
              </a:rPr>
              <a:t>Let's review the situation for each test before we work through some examples in the upcoming lectures.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66977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46075"/>
            <a:r>
              <a:rPr lang="en-US" b="1" dirty="0" err="1">
                <a:solidFill>
                  <a:srgbClr val="0070C0"/>
                </a:solidFill>
              </a:rPr>
              <a:t>meistens</a:t>
            </a:r>
            <a:endParaRPr lang="en-US" b="1" dirty="0">
              <a:solidFill>
                <a:srgbClr val="0070C0"/>
              </a:solidFill>
            </a:endParaRPr>
          </a:p>
          <a:p>
            <a:pPr indent="-346075"/>
            <a:endParaRPr lang="en-US" b="1" dirty="0">
              <a:solidFill>
                <a:srgbClr val="0070C0"/>
              </a:solidFill>
            </a:endParaRPr>
          </a:p>
          <a:p>
            <a:pPr indent="-346075"/>
            <a:r>
              <a:rPr lang="en-US" b="1" dirty="0">
                <a:solidFill>
                  <a:srgbClr val="0070C0"/>
                </a:solidFill>
              </a:rPr>
              <a:t>Mean</a:t>
            </a:r>
          </a:p>
          <a:p>
            <a:pPr marL="461963" indent="0">
              <a:buNone/>
            </a:pPr>
            <a:r>
              <a:rPr lang="en-US" dirty="0"/>
              <a:t>when we look to find an </a:t>
            </a:r>
            <a:r>
              <a:rPr lang="en-US" dirty="0">
                <a:solidFill>
                  <a:srgbClr val="009900"/>
                </a:solidFill>
              </a:rPr>
              <a:t>average</a:t>
            </a:r>
            <a:r>
              <a:rPr lang="en-US" dirty="0"/>
              <a:t>, or specific value in a population we are dealing with means</a:t>
            </a:r>
          </a:p>
          <a:p>
            <a:r>
              <a:rPr lang="en-US" b="1" dirty="0">
                <a:solidFill>
                  <a:srgbClr val="0070C0"/>
                </a:solidFill>
              </a:rPr>
              <a:t>Proportion</a:t>
            </a:r>
          </a:p>
          <a:p>
            <a:pPr marL="461645" indent="0">
              <a:buNone/>
            </a:pPr>
            <a:r>
              <a:rPr lang="en-US" dirty="0"/>
              <a:t>whenever we say something like "</a:t>
            </a:r>
            <a:r>
              <a:rPr lang="en-US" dirty="0">
                <a:solidFill>
                  <a:srgbClr val="009900"/>
                </a:solidFill>
              </a:rPr>
              <a:t>35%</a:t>
            </a:r>
            <a:r>
              <a:rPr lang="en-US" dirty="0"/>
              <a:t>" or “</a:t>
            </a:r>
            <a:r>
              <a:rPr lang="en-US" dirty="0">
                <a:solidFill>
                  <a:srgbClr val="009900"/>
                </a:solidFill>
              </a:rPr>
              <a:t>most</a:t>
            </a:r>
            <a:r>
              <a:rPr lang="en-US" dirty="0"/>
              <a:t>” we are dealing with proportions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38585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cover the </a:t>
                </a:r>
                <a:r>
                  <a:rPr lang="en-US" b="1" dirty="0"/>
                  <a:t>t-statistic</a:t>
                </a:r>
                <a:r>
                  <a:rPr lang="en-US" dirty="0"/>
                  <a:t> later, used when only the sample standard error is known and the population standard deviation is unknown.</a:t>
                </a:r>
              </a:p>
              <a:p>
                <a:r>
                  <a:rPr lang="en-GB" dirty="0"/>
                  <a:t>#################</a:t>
                </a:r>
              </a:p>
              <a:p>
                <a:r>
                  <a:rPr lang="en-US" dirty="0"/>
                  <a:t>When working with means: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When working with proportions: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cover the </a:t>
                </a:r>
                <a:r>
                  <a:rPr lang="en-US" b="1" dirty="0"/>
                  <a:t>t-statistic</a:t>
                </a:r>
                <a:r>
                  <a:rPr lang="en-US" dirty="0"/>
                  <a:t> later, used when only the sample standard error is known and the population standard deviation is unknown.</a:t>
                </a:r>
              </a:p>
              <a:p>
                <a:r>
                  <a:rPr lang="en-GB" dirty="0"/>
                  <a:t>#################</a:t>
                </a:r>
              </a:p>
              <a:p>
                <a:r>
                  <a:rPr lang="en-US" dirty="0"/>
                  <a:t>When working with means: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𝑍=(𝑥 ̅−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𝜇)/(𝜎/√𝑛)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When working with proportions: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𝑍=(𝑝 ̂−𝑝)/√((𝑝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∙𝑞)/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𝑛)</a:t>
                </a:r>
                <a:endParaRPr lang="en-US" dirty="0"/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27894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 a </a:t>
                </a:r>
                <a:r>
                  <a:rPr lang="en-US" b="1" dirty="0"/>
                  <a:t>traditional</a:t>
                </a:r>
                <a:r>
                  <a:rPr lang="en-US" dirty="0"/>
                  <a:t> test, we look up a critical value and then compare the test statistic to it. We ask if the test statistic falls within the rejection region defined by the critical value</a:t>
                </a:r>
              </a:p>
              <a:p>
                <a:r>
                  <a:rPr lang="en-US" dirty="0"/>
                  <a:t>In a </a:t>
                </a:r>
                <a:r>
                  <a:rPr lang="en-US" b="1" dirty="0"/>
                  <a:t>P-value</a:t>
                </a:r>
                <a:r>
                  <a:rPr lang="en-US" dirty="0"/>
                  <a:t> test, we let the test statistic determine the area of our rejection region, find the P value from that, and then compare the P-value to our significance level.</a:t>
                </a:r>
              </a:p>
              <a:p>
                <a:r>
                  <a:rPr lang="en-GB" dirty="0"/>
                  <a:t>############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:r>
                  <a:rPr lang="en-US" dirty="0"/>
                  <a:t>In a </a:t>
                </a:r>
                <a:r>
                  <a:rPr lang="en-US" b="1" dirty="0">
                    <a:solidFill>
                      <a:srgbClr val="0070C0"/>
                    </a:solidFill>
                  </a:rPr>
                  <a:t>traditional test</a:t>
                </a:r>
                <a:r>
                  <a:rPr lang="en-US" dirty="0"/>
                  <a:t>: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take the level of significance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use it to determine the critical value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compare the test statistic to the critical value</a:t>
                </a:r>
              </a:p>
              <a:p>
                <a:pPr marL="2290763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dirty="0"/>
                  <a:t>In a </a:t>
                </a:r>
                <a:r>
                  <a:rPr lang="en-US" b="1" dirty="0">
                    <a:solidFill>
                      <a:srgbClr val="0070C0"/>
                    </a:solidFill>
                  </a:rPr>
                  <a:t>P-value test</a:t>
                </a:r>
                <a:r>
                  <a:rPr lang="en-US" dirty="0"/>
                  <a:t>:</a:t>
                </a:r>
              </a:p>
              <a:p>
                <a:pPr marL="2632075" indent="-341313">
                  <a:lnSpc>
                    <a:spcPct val="100000"/>
                  </a:lnSpc>
                </a:pPr>
                <a:r>
                  <a:rPr lang="en-US" dirty="0"/>
                  <a:t>take the test statistic</a:t>
                </a:r>
              </a:p>
              <a:p>
                <a:pPr marL="2632075" indent="-341313">
                  <a:lnSpc>
                    <a:spcPct val="100000"/>
                  </a:lnSpc>
                </a:pPr>
                <a:r>
                  <a:rPr lang="en-US" dirty="0"/>
                  <a:t>use it to determine the P-value</a:t>
                </a:r>
              </a:p>
              <a:p>
                <a:pPr marL="2632075" indent="-341313">
                  <a:lnSpc>
                    <a:spcPct val="100000"/>
                  </a:lnSpc>
                </a:pPr>
                <a:r>
                  <a:rPr lang="en-US" dirty="0"/>
                  <a:t>compare the P-value to the </a:t>
                </a:r>
                <a:br>
                  <a:rPr lang="en-US" dirty="0"/>
                </a:br>
                <a:r>
                  <a:rPr lang="en-US" dirty="0"/>
                  <a:t>level of significance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 a </a:t>
                </a:r>
                <a:r>
                  <a:rPr lang="en-US" b="1" dirty="0"/>
                  <a:t>traditional</a:t>
                </a:r>
                <a:r>
                  <a:rPr lang="en-US" dirty="0"/>
                  <a:t> test, we look up a critical value and then compare the test statistic to it. We ask if the test statistic falls within the rejection region defined by the critical value</a:t>
                </a:r>
              </a:p>
              <a:p>
                <a:r>
                  <a:rPr lang="en-US" dirty="0"/>
                  <a:t>In a </a:t>
                </a:r>
                <a:r>
                  <a:rPr lang="en-US" b="1" dirty="0"/>
                  <a:t>P-value</a:t>
                </a:r>
                <a:r>
                  <a:rPr lang="en-US" dirty="0"/>
                  <a:t> test, we let the test statistic determine the area of our rejection region, find the P value from that, and then compare the P-value to our significance level.</a:t>
                </a:r>
              </a:p>
              <a:p>
                <a:r>
                  <a:rPr lang="en-GB" dirty="0"/>
                  <a:t>############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:r>
                  <a:rPr lang="en-US" dirty="0"/>
                  <a:t>In a </a:t>
                </a:r>
                <a:r>
                  <a:rPr lang="en-US" b="1" dirty="0">
                    <a:solidFill>
                      <a:srgbClr val="0070C0"/>
                    </a:solidFill>
                  </a:rPr>
                  <a:t>traditional test</a:t>
                </a:r>
                <a:r>
                  <a:rPr lang="en-US" dirty="0"/>
                  <a:t>: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take the level of significance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use it to determine the critical value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compare the test statistic to the critical value</a:t>
                </a:r>
              </a:p>
              <a:p>
                <a:pPr marL="2290763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dirty="0"/>
                  <a:t>In a </a:t>
                </a:r>
                <a:r>
                  <a:rPr lang="en-US" b="1" dirty="0">
                    <a:solidFill>
                      <a:srgbClr val="0070C0"/>
                    </a:solidFill>
                  </a:rPr>
                  <a:t>P-value test</a:t>
                </a:r>
                <a:r>
                  <a:rPr lang="en-US" dirty="0"/>
                  <a:t>:</a:t>
                </a:r>
              </a:p>
              <a:p>
                <a:pPr marL="2632075" indent="-341313">
                  <a:lnSpc>
                    <a:spcPct val="100000"/>
                  </a:lnSpc>
                </a:pPr>
                <a:r>
                  <a:rPr lang="en-US" dirty="0"/>
                  <a:t>take the test statistic</a:t>
                </a:r>
              </a:p>
              <a:p>
                <a:pPr marL="2632075" indent="-341313">
                  <a:lnSpc>
                    <a:spcPct val="100000"/>
                  </a:lnSpc>
                </a:pPr>
                <a:r>
                  <a:rPr lang="en-US" dirty="0"/>
                  <a:t>use it to determine the P-value</a:t>
                </a:r>
              </a:p>
              <a:p>
                <a:pPr marL="2632075" indent="-341313">
                  <a:lnSpc>
                    <a:spcPct val="100000"/>
                  </a:lnSpc>
                </a:pPr>
                <a:r>
                  <a:rPr lang="en-US" dirty="0"/>
                  <a:t>compare the P-value to the </a:t>
                </a:r>
                <a:br>
                  <a:rPr lang="en-US" dirty="0"/>
                </a:br>
                <a:r>
                  <a:rPr lang="en-US" dirty="0"/>
                  <a:t>level of significance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en-US" dirty="0"/>
                  <a:t> 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32631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376363" indent="-914400">
                  <a:buNone/>
                </a:pPr>
                <a:r>
                  <a:rPr lang="en-US" dirty="0"/>
                  <a:t>“If the P-value is low,</a:t>
                </a:r>
                <a:br>
                  <a:rPr lang="en-US" dirty="0"/>
                </a:br>
                <a:r>
                  <a:rPr lang="en-US" dirty="0"/>
                  <a:t>the null must go!”</a:t>
                </a:r>
              </a:p>
              <a:p>
                <a:pPr marL="3657600" indent="-91440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1376363" indent="-914400">
                  <a:spcBef>
                    <a:spcPts val="1200"/>
                  </a:spcBef>
                  <a:buNone/>
                </a:pPr>
                <a:r>
                  <a:rPr lang="en-US" dirty="0"/>
                  <a:t>“If the P-value is high,</a:t>
                </a:r>
                <a:br>
                  <a:rPr lang="en-US" dirty="0"/>
                </a:br>
                <a:r>
                  <a:rPr lang="en-US" dirty="0"/>
                  <a:t>the null must fly!”</a:t>
                </a:r>
              </a:p>
              <a:p>
                <a:pPr marL="3657600" indent="-91440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376363" indent="-914400">
                  <a:buNone/>
                </a:pPr>
                <a:r>
                  <a:rPr lang="en-US" dirty="0"/>
                  <a:t>“If the P-value is low,</a:t>
                </a:r>
                <a:br>
                  <a:rPr lang="en-US" dirty="0"/>
                </a:br>
                <a:r>
                  <a:rPr lang="en-US" dirty="0"/>
                  <a:t>the null must go!”</a:t>
                </a:r>
              </a:p>
              <a:p>
                <a:pPr marL="3657600" indent="-91440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reject 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𝐻_0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1376363" indent="-914400">
                  <a:spcBef>
                    <a:spcPts val="1200"/>
                  </a:spcBef>
                  <a:buNone/>
                </a:pPr>
                <a:r>
                  <a:rPr lang="en-US" dirty="0"/>
                  <a:t>“If the P-value is high,</a:t>
                </a:r>
                <a:br>
                  <a:rPr lang="en-US" dirty="0"/>
                </a:br>
                <a:r>
                  <a:rPr lang="en-US" dirty="0"/>
                  <a:t>the null must fly!”</a:t>
                </a:r>
              </a:p>
              <a:p>
                <a:pPr marL="3657600" indent="-91440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fail to reject 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𝐻_0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14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great benefits of statistical models is that a reasonably sized (&gt;30) random sample will almost always reflect the population.</a:t>
            </a:r>
          </a:p>
          <a:p>
            <a:r>
              <a:rPr lang="en-US" dirty="0"/>
              <a:t>The challenge becomes, how do we select members randomly, and avoid bias?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62448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7001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 next example we’ll work in the </a:t>
            </a:r>
            <a:br>
              <a:rPr lang="en-US" dirty="0"/>
            </a:br>
            <a:r>
              <a:rPr lang="en-US" dirty="0"/>
              <a:t>left-hand side of the probability distribution, with negative z-scores</a:t>
            </a:r>
          </a:p>
          <a:p>
            <a:r>
              <a:rPr lang="en-US" dirty="0"/>
              <a:t>We’ll show how to run the hypothesis test using the traditional method, and then with the P-value method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0082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company is looking to improve </a:t>
            </a:r>
            <a:br>
              <a:rPr lang="en-US" dirty="0"/>
            </a:br>
            <a:r>
              <a:rPr lang="en-US" dirty="0"/>
              <a:t>their website performance.</a:t>
            </a:r>
          </a:p>
          <a:p>
            <a:r>
              <a:rPr lang="en-US" dirty="0"/>
              <a:t>Currently pages have a mean load time of 3.125 seconds, with a standard deviation of 0.700 seconds.</a:t>
            </a:r>
          </a:p>
          <a:p>
            <a:r>
              <a:rPr lang="en-US" dirty="0"/>
              <a:t>They hire a consulting firm to improve </a:t>
            </a:r>
            <a:br>
              <a:rPr lang="en-US" dirty="0"/>
            </a:br>
            <a:r>
              <a:rPr lang="en-US" dirty="0"/>
              <a:t>load times.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64409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consulting firm claims they’ve shaved a quarter-second off the mean load time</a:t>
            </a:r>
          </a:p>
          <a:p>
            <a:r>
              <a:rPr lang="en-GB" dirty="0"/>
              <a:t>########</a:t>
            </a:r>
          </a:p>
          <a:p>
            <a:r>
              <a:rPr lang="en-US" dirty="0"/>
              <a:t>Management wants a </a:t>
            </a:r>
            <a:br>
              <a:rPr lang="en-US" dirty="0"/>
            </a:br>
            <a:r>
              <a:rPr lang="en-US" dirty="0"/>
              <a:t>99% confidence level</a:t>
            </a:r>
          </a:p>
          <a:p>
            <a:r>
              <a:rPr lang="en-US" dirty="0"/>
              <a:t>A sample run of 40 of the new </a:t>
            </a:r>
            <a:br>
              <a:rPr lang="en-US" dirty="0"/>
            </a:br>
            <a:r>
              <a:rPr lang="en-US" dirty="0"/>
              <a:t>pages has a mean load time of </a:t>
            </a:r>
            <a:br>
              <a:rPr lang="en-US" dirty="0"/>
            </a:br>
            <a:r>
              <a:rPr lang="en-US" dirty="0"/>
              <a:t>2.875 seconds.</a:t>
            </a:r>
          </a:p>
          <a:p>
            <a:r>
              <a:rPr lang="en-US" dirty="0"/>
              <a:t>Are these results statistically faster than before?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0515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 that the null hypothesis contains the equality</a:t>
                </a:r>
              </a:p>
              <a:p>
                <a:r>
                  <a:rPr lang="en-US" dirty="0"/>
                  <a:t>The alternative hypothesis is usually designated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level of significance (lowercase Greek letter alpha) is usually 0.01, 0.05 or 0.10, but doesn’t have to be one of those.</a:t>
                </a:r>
              </a:p>
              <a:p>
                <a:r>
                  <a:rPr lang="en-GB" dirty="0"/>
                  <a:t>##############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 that the null hypothesis contains the equality</a:t>
                </a:r>
              </a:p>
              <a:p>
                <a:r>
                  <a:rPr lang="en-US" dirty="0"/>
                  <a:t>The alternative hypothesis is usually designated 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𝐻_1</a:t>
                </a:r>
                <a:r>
                  <a:rPr lang="en-US" dirty="0"/>
                  <a:t> or 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𝐻_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𝑎</a:t>
                </a:r>
                <a:endParaRPr lang="en-US" dirty="0"/>
              </a:p>
              <a:p>
                <a:r>
                  <a:rPr lang="en-US" dirty="0"/>
                  <a:t>The level of significance (lowercase Greek letter alpha) is usually 0.01, 0.05 or 0.10, but doesn’t have to be one of those.</a:t>
                </a:r>
              </a:p>
              <a:p>
                <a:r>
                  <a:rPr lang="en-GB" dirty="0"/>
                  <a:t>##############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80880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TRADITIONAL METHOD:</a:t>
                </a:r>
              </a:p>
              <a:p>
                <a:pPr marL="114300" indent="0">
                  <a:buNone/>
                </a:pPr>
                <a:r>
                  <a:rPr lang="en-US" dirty="0"/>
                  <a:t>5. Test Statistic: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2.875−3.125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0.7/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=−2.259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6. Critical Value:</a:t>
                </a:r>
              </a:p>
              <a:p>
                <a:pPr marL="114300" indent="0">
                  <a:buNone/>
                </a:pPr>
                <a:r>
                  <a:rPr lang="en-US" i="1" dirty="0"/>
                  <a:t>z-table lookup on 0.01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=−2.325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TRADITIONAL METHOD:</a:t>
                </a:r>
              </a:p>
              <a:p>
                <a:pPr marL="114300" indent="0">
                  <a:buNone/>
                </a:pPr>
                <a:r>
                  <a:rPr lang="en-US" dirty="0"/>
                  <a:t>5. Test Statistic:</a:t>
                </a:r>
              </a:p>
              <a:p>
                <a:pPr marL="114300" indent="0">
                  <a:buNone/>
                </a:pP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𝑍=(𝑥 ̅−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𝜇)/(𝜎/√𝑛)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=(2.875−3.125)/(0.7/√40)=−2.259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6. Critical Value:</a:t>
                </a:r>
              </a:p>
              <a:p>
                <a:pPr marL="114300" indent="0">
                  <a:buNone/>
                </a:pPr>
                <a:r>
                  <a:rPr lang="en-US" i="1" dirty="0"/>
                  <a:t>z-table lookup on 0.01   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𝑧=−2.325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72052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TRADITIONAL METHOD:</a:t>
                </a:r>
              </a:p>
              <a:p>
                <a:pPr marL="114300" indent="0">
                  <a:buNone/>
                </a:pPr>
                <a:r>
                  <a:rPr lang="en-US" dirty="0"/>
                  <a:t>7. Fail to Reject the Null Hypothesis</a:t>
                </a:r>
              </a:p>
              <a:p>
                <a:pPr marL="91440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−2.259&gt;−2.325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the </a:t>
                </a:r>
                <a:br>
                  <a:rPr lang="en-US" dirty="0">
                    <a:solidFill>
                      <a:srgbClr val="0070C0"/>
                    </a:solidFill>
                  </a:rPr>
                </a:br>
                <a:r>
                  <a:rPr lang="en-US" dirty="0">
                    <a:solidFill>
                      <a:srgbClr val="0070C0"/>
                    </a:solidFill>
                  </a:rPr>
                  <a:t>test statistic falls outside </a:t>
                </a:r>
                <a:br>
                  <a:rPr lang="en-US" dirty="0">
                    <a:solidFill>
                      <a:srgbClr val="0070C0"/>
                    </a:solidFill>
                  </a:rPr>
                </a:br>
                <a:r>
                  <a:rPr lang="en-US" dirty="0">
                    <a:solidFill>
                      <a:srgbClr val="0070C0"/>
                    </a:solidFill>
                  </a:rPr>
                  <a:t>the rejection region</a:t>
                </a:r>
              </a:p>
              <a:p>
                <a:pPr marL="111125" indent="0"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We can’t say that the new web pages are statistically faster.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TRADITIONAL METHOD:</a:t>
                </a:r>
              </a:p>
              <a:p>
                <a:pPr marL="114300" indent="0">
                  <a:buNone/>
                </a:pPr>
                <a:r>
                  <a:rPr lang="en-US" dirty="0"/>
                  <a:t>7. Fail to Reject the Null Hypothesis</a:t>
                </a:r>
              </a:p>
              <a:p>
                <a:pPr marL="91440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Since 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−2.259&gt;−2.325</a:t>
                </a:r>
                <a:r>
                  <a:rPr lang="en-US" dirty="0">
                    <a:solidFill>
                      <a:srgbClr val="0070C0"/>
                    </a:solidFill>
                  </a:rPr>
                  <a:t>, the </a:t>
                </a:r>
                <a:br>
                  <a:rPr lang="en-US" dirty="0">
                    <a:solidFill>
                      <a:srgbClr val="0070C0"/>
                    </a:solidFill>
                  </a:rPr>
                </a:br>
                <a:r>
                  <a:rPr lang="en-US" dirty="0">
                    <a:solidFill>
                      <a:srgbClr val="0070C0"/>
                    </a:solidFill>
                  </a:rPr>
                  <a:t>test statistic falls outside </a:t>
                </a:r>
                <a:br>
                  <a:rPr lang="en-US" dirty="0">
                    <a:solidFill>
                      <a:srgbClr val="0070C0"/>
                    </a:solidFill>
                  </a:rPr>
                </a:br>
                <a:r>
                  <a:rPr lang="en-US" dirty="0">
                    <a:solidFill>
                      <a:srgbClr val="0070C0"/>
                    </a:solidFill>
                  </a:rPr>
                  <a:t>the rejection region</a:t>
                </a:r>
              </a:p>
              <a:p>
                <a:pPr marL="111125" indent="0"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We can’t say that the new web pages are statistically faster. 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16060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P-VALUE METHOD:</a:t>
                </a:r>
              </a:p>
              <a:p>
                <a:pPr marL="114300" indent="0">
                  <a:buNone/>
                </a:pPr>
                <a:r>
                  <a:rPr lang="en-US" dirty="0"/>
                  <a:t>5. Test Statistic: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2.875−3.125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0.7/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=−2.259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6. P-Value:</a:t>
                </a:r>
              </a:p>
              <a:p>
                <a:pPr marL="114300" indent="0">
                  <a:buNone/>
                </a:pPr>
                <a:r>
                  <a:rPr lang="en-US" i="1" dirty="0"/>
                  <a:t>z-table lookup on -2.26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=0.0119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P-VALUE METHOD:</a:t>
                </a:r>
              </a:p>
              <a:p>
                <a:pPr marL="114300" indent="0">
                  <a:buNone/>
                </a:pPr>
                <a:r>
                  <a:rPr lang="en-US" dirty="0"/>
                  <a:t>5. Test Statistic:</a:t>
                </a:r>
              </a:p>
              <a:p>
                <a:pPr marL="114300" indent="0">
                  <a:buNone/>
                </a:pP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𝑍=(𝑥 ̅−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𝜇)/(𝜎/√𝑛)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=(2.875−3.125)/(0.7/√40)=−2.259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6. P-Value:</a:t>
                </a:r>
              </a:p>
              <a:p>
                <a:pPr marL="114300" indent="0">
                  <a:buNone/>
                </a:pPr>
                <a:r>
                  <a:rPr lang="en-US" i="1" dirty="0"/>
                  <a:t>z-table lookup on -2.26   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𝑃=0.0119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13014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TRADITIONAL METHOD:</a:t>
                </a:r>
              </a:p>
              <a:p>
                <a:pPr marL="114300" indent="0">
                  <a:buNone/>
                </a:pPr>
                <a:r>
                  <a:rPr lang="en-US" dirty="0"/>
                  <a:t>7. Fail to Reject the Null Hypothesis</a:t>
                </a:r>
              </a:p>
              <a:p>
                <a:pPr marL="91440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−2.259&gt;−2.325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the </a:t>
                </a:r>
                <a:br>
                  <a:rPr lang="en-US" dirty="0">
                    <a:solidFill>
                      <a:srgbClr val="0070C0"/>
                    </a:solidFill>
                  </a:rPr>
                </a:br>
                <a:r>
                  <a:rPr lang="en-US" dirty="0">
                    <a:solidFill>
                      <a:srgbClr val="0070C0"/>
                    </a:solidFill>
                  </a:rPr>
                  <a:t>test statistic falls outside </a:t>
                </a:r>
                <a:br>
                  <a:rPr lang="en-US" dirty="0">
                    <a:solidFill>
                      <a:srgbClr val="0070C0"/>
                    </a:solidFill>
                  </a:rPr>
                </a:br>
                <a:r>
                  <a:rPr lang="en-US" dirty="0">
                    <a:solidFill>
                      <a:srgbClr val="0070C0"/>
                    </a:solidFill>
                  </a:rPr>
                  <a:t>the rejection region</a:t>
                </a:r>
              </a:p>
              <a:p>
                <a:pPr marL="111125" indent="0"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We can’t say that the new web pages are statistically faster.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TRADITIONAL METHOD:</a:t>
                </a:r>
              </a:p>
              <a:p>
                <a:pPr marL="114300" indent="0">
                  <a:buNone/>
                </a:pPr>
                <a:r>
                  <a:rPr lang="en-US" dirty="0"/>
                  <a:t>7. Fail to Reject the Null Hypothesis</a:t>
                </a:r>
              </a:p>
              <a:p>
                <a:pPr marL="91440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Since 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−2.259&gt;−2.325</a:t>
                </a:r>
                <a:r>
                  <a:rPr lang="en-US" dirty="0">
                    <a:solidFill>
                      <a:srgbClr val="0070C0"/>
                    </a:solidFill>
                  </a:rPr>
                  <a:t>, the </a:t>
                </a:r>
                <a:br>
                  <a:rPr lang="en-US" dirty="0">
                    <a:solidFill>
                      <a:srgbClr val="0070C0"/>
                    </a:solidFill>
                  </a:rPr>
                </a:br>
                <a:r>
                  <a:rPr lang="en-US" dirty="0">
                    <a:solidFill>
                      <a:srgbClr val="0070C0"/>
                    </a:solidFill>
                  </a:rPr>
                  <a:t>test statistic falls outside </a:t>
                </a:r>
                <a:br>
                  <a:rPr lang="en-US" dirty="0">
                    <a:solidFill>
                      <a:srgbClr val="0070C0"/>
                    </a:solidFill>
                  </a:rPr>
                </a:br>
                <a:r>
                  <a:rPr lang="en-US" dirty="0">
                    <a:solidFill>
                      <a:srgbClr val="0070C0"/>
                    </a:solidFill>
                  </a:rPr>
                  <a:t>the rejection region</a:t>
                </a:r>
              </a:p>
              <a:p>
                <a:pPr marL="111125" indent="0"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We can’t say that the new web pages are statistically faster. 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6858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7324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several forms of bias:</a:t>
            </a:r>
          </a:p>
          <a:p>
            <a:pPr marL="461963" indent="0">
              <a:buNone/>
            </a:pPr>
            <a:r>
              <a:rPr lang="en-US" b="1" dirty="0">
                <a:solidFill>
                  <a:srgbClr val="0070C0"/>
                </a:solidFill>
              </a:rPr>
              <a:t>Selection Bias</a:t>
            </a:r>
          </a:p>
          <a:p>
            <a:pPr marL="914400" indent="0">
              <a:buNone/>
            </a:pPr>
            <a:r>
              <a:rPr lang="en-US" dirty="0"/>
              <a:t>Perhaps the most common, this type of bias favors those members of a population who are more inclined and able to answer polls.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23062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video game company surveys 400 </a:t>
            </a:r>
            <a:br>
              <a:rPr lang="en-US" dirty="0"/>
            </a:br>
            <a:r>
              <a:rPr lang="en-US" dirty="0"/>
              <a:t>of their customers and finds that 58% </a:t>
            </a:r>
            <a:br>
              <a:rPr lang="en-US" dirty="0"/>
            </a:br>
            <a:r>
              <a:rPr lang="en-US" dirty="0"/>
              <a:t>of the sample are teenagers.</a:t>
            </a:r>
          </a:p>
          <a:p>
            <a:r>
              <a:rPr lang="en-US" dirty="0"/>
              <a:t>Is it fair to say that most of the company’s customers are teenagers?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23424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when we say “</a:t>
                </a:r>
                <a:r>
                  <a:rPr lang="en-US" b="1" dirty="0"/>
                  <a:t>most</a:t>
                </a:r>
                <a:r>
                  <a:rPr lang="en-US" dirty="0"/>
                  <a:t>”, we’re working with a proportion test</a:t>
                </a:r>
              </a:p>
              <a:p>
                <a:r>
                  <a:rPr lang="en-GB" dirty="0"/>
                  <a:t>##########</a:t>
                </a:r>
              </a:p>
              <a:p>
                <a:pPr marL="114300" indent="0">
                  <a:buNone/>
                  <a:tabLst>
                    <a:tab pos="6170613" algn="l"/>
                  </a:tabLst>
                </a:pPr>
                <a:r>
                  <a:rPr lang="en-US" dirty="0"/>
                  <a:t>1. Set the null hypothesis: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0.50</m:t>
                    </m:r>
                  </m:oMath>
                </a14:m>
                <a:endParaRPr lang="en-US" dirty="0"/>
              </a:p>
              <a:p>
                <a:pPr marL="114300" indent="0">
                  <a:buNone/>
                  <a:tabLst>
                    <a:tab pos="6170613" algn="l"/>
                  </a:tabLst>
                </a:pPr>
                <a:r>
                  <a:rPr lang="en-US" dirty="0"/>
                  <a:t>2. Set the alternative hypothesis: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0.50</m:t>
                    </m:r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3. Calculate the test statistic: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0.58−0.50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0.50(1−0.50)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400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0.08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0.025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when we say “</a:t>
                </a:r>
                <a:r>
                  <a:rPr lang="en-US" b="1" dirty="0"/>
                  <a:t>most</a:t>
                </a:r>
                <a:r>
                  <a:rPr lang="en-US" dirty="0"/>
                  <a:t>”, we’re working with a proportion test</a:t>
                </a:r>
              </a:p>
              <a:p>
                <a:r>
                  <a:rPr lang="en-GB" dirty="0"/>
                  <a:t>##########</a:t>
                </a:r>
              </a:p>
              <a:p>
                <a:pPr marL="114300" indent="0">
                  <a:buNone/>
                  <a:tabLst>
                    <a:tab pos="6170613" algn="l"/>
                  </a:tabLst>
                </a:pPr>
                <a:r>
                  <a:rPr lang="en-US" dirty="0"/>
                  <a:t>1. Set the null hypothesis:	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𝐻_0:𝑃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≤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0.50</a:t>
                </a:r>
                <a:endParaRPr lang="en-US" dirty="0"/>
              </a:p>
              <a:p>
                <a:pPr marL="114300" indent="0">
                  <a:buNone/>
                  <a:tabLst>
                    <a:tab pos="6170613" algn="l"/>
                  </a:tabLst>
                </a:pPr>
                <a:r>
                  <a:rPr lang="en-US" dirty="0"/>
                  <a:t>2. Set the alternative hypothesis:	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𝐻_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:𝑃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&gt;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0.50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3. Calculate the test statistic: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𝑍=(𝑝 ̂−𝑝)/√((𝑝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∙𝑞)/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𝑛)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=(0.58−0.50)/√((0.50(1−0.50))/400)=0.08/0.025=</a:t>
                </a:r>
                <a:r>
                  <a:rPr lang="en-US" b="1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𝟑.𝟐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2740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  <a:tabLst>
                    <a:tab pos="6170613" algn="l"/>
                  </a:tabLst>
                </a:pPr>
                <a:r>
                  <a:rPr lang="en-US" dirty="0"/>
                  <a:t>4. Set a significance level:	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dirty="0"/>
              </a:p>
              <a:p>
                <a:pPr marL="114300" indent="0">
                  <a:buNone/>
                  <a:tabLst>
                    <a:tab pos="6170613" algn="l"/>
                  </a:tabLst>
                </a:pPr>
                <a:r>
                  <a:rPr lang="en-US" dirty="0"/>
                  <a:t>5. Decide what type of tail is involved:</a:t>
                </a:r>
              </a:p>
              <a:p>
                <a:pPr marL="517525" indent="0">
                  <a:buNone/>
                  <a:tabLst>
                    <a:tab pos="61706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0.50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means a right-tail test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6. Look up the critical value: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𝟔𝟒𝟓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  <a:tabLst>
                    <a:tab pos="6170613" algn="l"/>
                  </a:tabLst>
                </a:pPr>
                <a:r>
                  <a:rPr lang="en-US" dirty="0"/>
                  <a:t>4. Set a significance level:	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=0.05</a:t>
                </a:r>
                <a:endParaRPr lang="en-US" dirty="0"/>
              </a:p>
              <a:p>
                <a:pPr marL="114300" indent="0">
                  <a:buNone/>
                  <a:tabLst>
                    <a:tab pos="6170613" algn="l"/>
                  </a:tabLst>
                </a:pPr>
                <a:r>
                  <a:rPr lang="en-US" dirty="0"/>
                  <a:t>5. Decide what type of tail is involved:</a:t>
                </a:r>
              </a:p>
              <a:p>
                <a:pPr marL="517525" indent="0">
                  <a:buNone/>
                  <a:tabLst>
                    <a:tab pos="6170613" algn="l"/>
                  </a:tabLst>
                </a:pP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𝐻_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:𝑃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&gt;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0.50</a:t>
                </a:r>
                <a:r>
                  <a:rPr lang="en-US" dirty="0">
                    <a:solidFill>
                      <a:srgbClr val="0070C0"/>
                    </a:solidFill>
                  </a:rPr>
                  <a:t> means a right-tail test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6. Look up the critical value: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𝑍=</a:t>
                </a:r>
                <a:r>
                  <a:rPr lang="en-US" b="1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𝟏.𝟔𝟒𝟓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72146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3088" indent="-461963">
              <a:buNone/>
              <a:tabLst>
                <a:tab pos="6170613" algn="l"/>
              </a:tabLst>
            </a:pPr>
            <a:r>
              <a:rPr lang="en-US" dirty="0"/>
              <a:t>7.	Based on the sample, </a:t>
            </a:r>
            <a:br>
              <a:rPr lang="en-US" dirty="0"/>
            </a:br>
            <a:r>
              <a:rPr lang="en-US" dirty="0"/>
              <a:t>we reject the null hypothesis, </a:t>
            </a:r>
            <a:br>
              <a:rPr lang="en-US" dirty="0"/>
            </a:br>
            <a:r>
              <a:rPr lang="en-US" dirty="0"/>
              <a:t>and support the claim that </a:t>
            </a:r>
            <a:br>
              <a:rPr lang="en-US" dirty="0"/>
            </a:br>
            <a:r>
              <a:rPr lang="en-US" dirty="0"/>
              <a:t>most customers are teenagers.</a:t>
            </a:r>
            <a:endParaRPr lang="en-US" b="1" dirty="0">
              <a:solidFill>
                <a:srgbClr val="0070C0"/>
              </a:solidFill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7892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3088" indent="-461963">
              <a:buNone/>
              <a:tabLst>
                <a:tab pos="6170613" algn="l"/>
              </a:tabLst>
            </a:pPr>
            <a:r>
              <a:rPr lang="en-US" dirty="0"/>
              <a:t>NOTE: </a:t>
            </a:r>
            <a:r>
              <a:rPr lang="en-US" b="1" dirty="0"/>
              <a:t>The size of the sample matters</a:t>
            </a:r>
            <a:r>
              <a:rPr lang="en-US" dirty="0"/>
              <a:t>!</a:t>
            </a:r>
          </a:p>
          <a:p>
            <a:pPr marL="111125" indent="0">
              <a:buNone/>
              <a:tabLst>
                <a:tab pos="6170613" algn="l"/>
              </a:tabLst>
            </a:pPr>
            <a:r>
              <a:rPr lang="en-US" dirty="0">
                <a:solidFill>
                  <a:schemeClr val="bg2"/>
                </a:solidFill>
              </a:rPr>
              <a:t>If we had started with a sample size of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40</a:t>
            </a:r>
            <a:r>
              <a:rPr lang="en-US" dirty="0">
                <a:solidFill>
                  <a:schemeClr val="bg2"/>
                </a:solidFill>
              </a:rPr>
              <a:t> instead of 400, our test statistic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would have been only </a:t>
            </a:r>
            <a:r>
              <a:rPr lang="en-US" b="1" dirty="0">
                <a:solidFill>
                  <a:srgbClr val="0070C0"/>
                </a:solidFill>
              </a:rPr>
              <a:t>1.01</a:t>
            </a:r>
            <a:r>
              <a:rPr lang="en-US" dirty="0">
                <a:solidFill>
                  <a:schemeClr val="bg2"/>
                </a:solidFill>
              </a:rPr>
              <a:t>,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and we would fail to reject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the null hypothesis.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46741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345762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Often in medical fields (and other scientific fields) hypothesis testing is used to test against results where the "truth" is already known.</a:t>
            </a:r>
          </a:p>
          <a:p>
            <a:pPr>
              <a:lnSpc>
                <a:spcPct val="114999"/>
              </a:lnSpc>
            </a:pPr>
            <a:r>
              <a:rPr lang="en-US" dirty="0"/>
              <a:t>For example, testing a new diagnostic test for cancer for patients you have already successfully diagnosed by other means.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53335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In this situation, you already know if the Null Hypothesis is True or False.</a:t>
            </a:r>
          </a:p>
          <a:p>
            <a:pPr>
              <a:lnSpc>
                <a:spcPct val="114999"/>
              </a:lnSpc>
            </a:pPr>
            <a:r>
              <a:rPr lang="en-US" dirty="0"/>
              <a:t>In these situations where you already know the "truth", then you would know its possible to commit an error with your results 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16452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This type of analysis is common enough that these errors already have specific names:</a:t>
            </a:r>
          </a:p>
          <a:p>
            <a:pPr>
              <a:lnSpc>
                <a:spcPct val="114999"/>
              </a:lnSpc>
            </a:pPr>
            <a:r>
              <a:rPr lang="en-US" dirty="0"/>
              <a:t>Type I Error</a:t>
            </a:r>
          </a:p>
          <a:p>
            <a:pPr>
              <a:lnSpc>
                <a:spcPct val="114999"/>
              </a:lnSpc>
            </a:pPr>
            <a:r>
              <a:rPr lang="en-US" dirty="0"/>
              <a:t>Type II Error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88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12703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I errors are sometimes called a “false alarm” or “false positive” errors</a:t>
            </a:r>
          </a:p>
          <a:p>
            <a:r>
              <a:rPr lang="en-US" dirty="0"/>
              <a:t>In some manufacturing environments this type of error is actually encouraged, as the alternative can be more expensive.</a:t>
            </a:r>
          </a:p>
          <a:p>
            <a:r>
              <a:rPr lang="en-GB" dirty="0"/>
              <a:t>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we reject a null hypothesis that should have been supported, we’ve committed a </a:t>
            </a:r>
            <a:r>
              <a:rPr lang="en-US" b="1" dirty="0">
                <a:solidFill>
                  <a:srgbClr val="0070C0"/>
                </a:solidFill>
              </a:rPr>
              <a:t>Type I Error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89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5094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1963" indent="0">
              <a:buNone/>
            </a:pPr>
            <a:r>
              <a:rPr lang="en-US" b="1" dirty="0">
                <a:solidFill>
                  <a:srgbClr val="0070C0"/>
                </a:solidFill>
              </a:rPr>
              <a:t>Selection Bias</a:t>
            </a:r>
          </a:p>
          <a:p>
            <a:pPr marL="914400" indent="0">
              <a:buNone/>
            </a:pPr>
            <a:r>
              <a:rPr lang="en-US" b="1" dirty="0">
                <a:solidFill>
                  <a:srgbClr val="009900"/>
                </a:solidFill>
              </a:rPr>
              <a:t>Undercoverage Bias</a:t>
            </a:r>
            <a:r>
              <a:rPr lang="en-US" dirty="0"/>
              <a:t>: making too few observations or omitting entire segments of a population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97183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Also called a “false negative” error</a:t>
            </a:r>
          </a:p>
          <a:p>
            <a:r>
              <a:rPr lang="en-GB" dirty="0"/>
              <a:t>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we fail to reject a null hypothesis that should have been rejected we’ve committed a </a:t>
            </a:r>
            <a:r>
              <a:rPr lang="en-US" b="1" dirty="0">
                <a:solidFill>
                  <a:srgbClr val="0070C0"/>
                </a:solidFill>
              </a:rPr>
              <a:t>Type II Error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90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91043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endParaRPr lang="en-US" sz="12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𝑁𝑜𝑡</m:t>
                      </m:r>
                      <m:r>
                        <a:rPr lang="en-US" sz="1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𝑝𝑟𝑒𝑔𝑛𝑎𝑛𝑡</m:t>
                      </m:r>
                    </m:oMath>
                  </m:oMathPara>
                </a14:m>
                <a:endParaRPr lang="en-US" sz="1200" dirty="0">
                  <a:solidFill>
                    <a:schemeClr val="bg2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200" b="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𝐴𝑟𝑒</m:t>
                      </m:r>
                      <m:r>
                        <a:rPr lang="en-US" sz="1200" b="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𝑝𝑟𝑒𝑔𝑛𝑎𝑛𝑡</m:t>
                      </m:r>
                    </m:oMath>
                  </m:oMathPara>
                </a14:m>
                <a:endParaRPr lang="en-US" sz="1200" dirty="0">
                  <a:solidFill>
                    <a:schemeClr val="bg2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endParaRPr lang="en-US" sz="12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US" sz="1200" b="1" i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𝑯_𝟎</a:t>
                </a:r>
                <a:r>
                  <a:rPr lang="en-US" sz="1200" b="0" i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:𝑁𝑜𝑡 𝑝𝑟𝑒𝑔𝑛𝑎𝑛𝑡</a:t>
                </a:r>
                <a:endParaRPr lang="en-US" sz="1200" dirty="0">
                  <a:solidFill>
                    <a:schemeClr val="bg2"/>
                  </a:solidFill>
                </a:endParaRPr>
              </a:p>
              <a:p>
                <a:pPr marL="114300" indent="0">
                  <a:buNone/>
                </a:pPr>
                <a:r>
                  <a:rPr lang="en-US" sz="1200" b="1" i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𝑯_𝟏</a:t>
                </a:r>
                <a:r>
                  <a:rPr lang="en-US" sz="1200" b="0" i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:𝐴𝑟𝑒 𝑝𝑟𝑒𝑔𝑛𝑎𝑛𝑡</a:t>
                </a:r>
                <a:endParaRPr lang="en-US" sz="1200" dirty="0">
                  <a:solidFill>
                    <a:schemeClr val="bg2"/>
                  </a:solidFill>
                </a:endParaRP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91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51879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92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747665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Recall that when we used Z scores with a normal distribution, we had to know the population's standard deviation (sigma) in order to calculate Z.</a:t>
            </a:r>
          </a:p>
          <a:p>
            <a:pPr>
              <a:lnSpc>
                <a:spcPct val="114999"/>
              </a:lnSpc>
            </a:pPr>
            <a:r>
              <a:rPr lang="en-US" dirty="0"/>
              <a:t>But what if in the real world we don't know the population standard deviation?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93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13151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Developed by William Sealy Gossett while </a:t>
            </a:r>
            <a:br>
              <a:rPr lang="en-US" dirty="0"/>
            </a:br>
            <a:r>
              <a:rPr lang="en-US" dirty="0"/>
              <a:t>he was working at Guinness Brewery</a:t>
            </a:r>
          </a:p>
          <a:p>
            <a:r>
              <a:rPr lang="en-US" dirty="0"/>
              <a:t>Published under the pseudonym “Student” as Guinness wouldn’t let him use his name.</a:t>
            </a:r>
          </a:p>
          <a:p>
            <a:r>
              <a:rPr lang="en-US" dirty="0"/>
              <a:t>Goal was to select the best barley from small samples, when the population standard deviation was unknown!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94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990512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t-table, the Student’s t-test determines if there is a significant difference between two sets of data</a:t>
            </a:r>
          </a:p>
          <a:p>
            <a:r>
              <a:rPr lang="en-US" dirty="0"/>
              <a:t>Due to variance and outliers, it’s not enough just to compare mean values</a:t>
            </a:r>
          </a:p>
          <a:p>
            <a:r>
              <a:rPr lang="en-US" dirty="0"/>
              <a:t>A t-test also considers sample variances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95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247156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One-sample t-test</a:t>
                </a:r>
              </a:p>
              <a:p>
                <a:pPr marL="461963" indent="0">
                  <a:buNone/>
                </a:pPr>
                <a:r>
                  <a:rPr lang="en-US" dirty="0"/>
                  <a:t>Tests the null hypothesis that the population mean is equal to a specified 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based on a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One-sample t-test</a:t>
                </a:r>
              </a:p>
              <a:p>
                <a:pPr marL="461963" indent="0">
                  <a:buNone/>
                </a:pPr>
                <a:r>
                  <a:rPr lang="en-US" dirty="0"/>
                  <a:t>Tests the null hypothesis that the population mean is equal to a specified value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 </a:t>
                </a:r>
                <a:r>
                  <a:rPr lang="en-US" dirty="0"/>
                  <a:t>based on a sample mean </a:t>
                </a:r>
                <a:r>
                  <a:rPr lang="en-US" b="0" i="0">
                    <a:latin typeface="Cambria Math" panose="02040503050406030204" pitchFamily="18" charset="0"/>
                  </a:rPr>
                  <a:t>𝑥 ̅</a:t>
                </a:r>
                <a:endParaRPr lang="en-US" dirty="0"/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96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578296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dirty="0">
                <a:solidFill>
                  <a:srgbClr val="0070C0"/>
                </a:solidFill>
              </a:rPr>
              <a:t>One-sample t-test Example</a:t>
            </a:r>
          </a:p>
          <a:p>
            <a:pPr>
              <a:lnSpc>
                <a:spcPct val="114999"/>
              </a:lnSpc>
            </a:pPr>
            <a:r>
              <a:rPr lang="en-US" dirty="0"/>
              <a:t>Want to check if sample of students have the same mean test scores as population of students.</a:t>
            </a:r>
          </a:p>
          <a:p>
            <a:pPr marL="461963" indent="0"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97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991832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Independent two-sample t-test</a:t>
                </a:r>
              </a:p>
              <a:p>
                <a:pPr marL="461963" indent="0">
                  <a:buNone/>
                </a:pPr>
                <a:r>
                  <a:rPr lang="en-US" dirty="0"/>
                  <a:t>Tests the null hypothesis that two </a:t>
                </a:r>
                <a:br>
                  <a:rPr lang="en-US" dirty="0"/>
                </a:br>
                <a:r>
                  <a:rPr lang="en-US" dirty="0"/>
                  <a:t>sample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equal</a:t>
                </a:r>
              </a:p>
              <a:p>
                <a:pPr marL="461963" indent="0">
                  <a:buNone/>
                </a:pPr>
                <a:endParaRPr lang="en-US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Independent two-sample t-test</a:t>
                </a:r>
              </a:p>
              <a:p>
                <a:pPr marL="461963" indent="0">
                  <a:buNone/>
                </a:pPr>
                <a:r>
                  <a:rPr lang="en-US" dirty="0"/>
                  <a:t>Tests the null hypothesis that two </a:t>
                </a:r>
                <a:br>
                  <a:rPr lang="en-US" dirty="0"/>
                </a:br>
                <a:r>
                  <a:rPr lang="en-US" dirty="0"/>
                  <a:t>sample means </a:t>
                </a:r>
                <a:r>
                  <a:rPr lang="en-US" b="0" i="0">
                    <a:latin typeface="Cambria Math" panose="02040503050406030204" pitchFamily="18" charset="0"/>
                  </a:rPr>
                  <a:t>𝑥 ̅_1</a:t>
                </a:r>
                <a:r>
                  <a:rPr lang="en-US" dirty="0"/>
                  <a:t> and </a:t>
                </a:r>
                <a:r>
                  <a:rPr lang="en-US" i="0">
                    <a:latin typeface="Cambria Math" panose="02040503050406030204" pitchFamily="18" charset="0"/>
                  </a:rPr>
                  <a:t>𝑥 ̅_</a:t>
                </a:r>
                <a:r>
                  <a:rPr lang="en-US" b="0" i="0">
                    <a:latin typeface="Cambria Math" panose="02040503050406030204" pitchFamily="18" charset="0"/>
                  </a:rPr>
                  <a:t>2</a:t>
                </a:r>
                <a:r>
                  <a:rPr lang="en-US" dirty="0"/>
                  <a:t> are equal</a:t>
                </a:r>
              </a:p>
              <a:p>
                <a:pPr marL="461963" indent="0">
                  <a:buNone/>
                </a:pPr>
                <a:endParaRPr lang="en-US" dirty="0"/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98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711501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dirty="0">
                <a:solidFill>
                  <a:srgbClr val="0070C0"/>
                </a:solidFill>
              </a:rPr>
              <a:t>Independent Two-sample t-test Example</a:t>
            </a:r>
          </a:p>
          <a:p>
            <a:pPr>
              <a:lnSpc>
                <a:spcPct val="114999"/>
              </a:lnSpc>
            </a:pPr>
            <a:r>
              <a:rPr lang="en-US" dirty="0"/>
              <a:t>Want to check if the mean test scores of two separate samples of students have a statistically significant difference. </a:t>
            </a:r>
          </a:p>
          <a:p>
            <a:pPr marL="461963" indent="0"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99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707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3E9B907-F5DB-AF45-9069-D3E61FF0D9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pPr fontAlgn="ctr"/>
            <a:r>
              <a:rPr lang="de-DE" dirty="0"/>
              <a:t>Überschrift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0C82167F-0766-6344-A20C-394CAEF7E4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de-DE" dirty="0"/>
              <a:t>Unterschrift (Englische/Deutsche Beschreibung)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68785BF-D9A1-7C4C-947F-E40078D683F6}"/>
              </a:ext>
            </a:extLst>
          </p:cNvPr>
          <p:cNvSpPr/>
          <p:nvPr userDrawn="1"/>
        </p:nvSpPr>
        <p:spPr>
          <a:xfrm>
            <a:off x="0" y="6294474"/>
            <a:ext cx="12192000" cy="563526"/>
          </a:xfrm>
          <a:prstGeom prst="rect">
            <a:avLst/>
          </a:prstGeom>
          <a:solidFill>
            <a:srgbClr val="004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1CB631-41AA-4A5E-A1FF-62AD4AD7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" y="6393674"/>
            <a:ext cx="6336000" cy="365125"/>
          </a:xfrm>
        </p:spPr>
        <p:txBody>
          <a:bodyPr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C6B25-7A8C-4225-B7FA-FFA8E2FFF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9B11-DEE2-5842-92B0-4005DC6CBF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04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718FD-DF99-1D42-8F99-8E6234B6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89051F-EB40-6549-AFC4-6D7C4BED7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D62EB3-E02A-C546-B157-F1230708A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4375D-D67A-A143-9EF2-366721AD88B3}" type="datetimeFigureOut">
              <a:rPr lang="en-US" smtClean="0"/>
              <a:t>11/21/2018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672F88-4A5A-5547-AA12-EA114041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3A477A-6554-DA43-BD23-D6013A37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9B11-DEE2-5842-92B0-4005DC6CBF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19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F5FC309-2331-D940-B39F-E0368CEE5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3600DB-3A31-A74C-8BB4-906B532BF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91F25A-378A-924E-92FD-B762E4260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4375D-D67A-A143-9EF2-366721AD88B3}" type="datetimeFigureOut">
              <a:rPr lang="en-US" smtClean="0"/>
              <a:t>11/21/2018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92DF7-CF13-E840-B36C-6D3D27033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D28DDC-F486-E640-AC88-C027E27F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9B11-DEE2-5842-92B0-4005DC6CBF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98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BE4E9D8-7F20-A249-B73D-BBAD601E71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Überschrift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EF56DEE-3509-7E4B-9FCB-892861F4DC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dirty="0"/>
              <a:t>Text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F8CD22-82BE-A64C-B560-07541193ED81}"/>
              </a:ext>
            </a:extLst>
          </p:cNvPr>
          <p:cNvSpPr/>
          <p:nvPr userDrawn="1"/>
        </p:nvSpPr>
        <p:spPr>
          <a:xfrm>
            <a:off x="0" y="365125"/>
            <a:ext cx="205740" cy="1324800"/>
          </a:xfrm>
          <a:prstGeom prst="rect">
            <a:avLst/>
          </a:prstGeom>
          <a:solidFill>
            <a:srgbClr val="004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FFCF3D2-D6BD-2A40-8003-7B369C9D1446}"/>
              </a:ext>
            </a:extLst>
          </p:cNvPr>
          <p:cNvSpPr/>
          <p:nvPr userDrawn="1"/>
        </p:nvSpPr>
        <p:spPr>
          <a:xfrm>
            <a:off x="0" y="6294474"/>
            <a:ext cx="12192000" cy="563526"/>
          </a:xfrm>
          <a:prstGeom prst="rect">
            <a:avLst/>
          </a:prstGeom>
          <a:solidFill>
            <a:srgbClr val="004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5C2429E-ECD3-7E4F-974D-D2E76807731A}"/>
              </a:ext>
            </a:extLst>
          </p:cNvPr>
          <p:cNvSpPr txBox="1"/>
          <p:nvPr userDrawn="1"/>
        </p:nvSpPr>
        <p:spPr>
          <a:xfrm>
            <a:off x="-356839" y="55310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2669F874-3309-4B3C-BFC9-22B75A99F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" y="6393674"/>
            <a:ext cx="6336000" cy="365125"/>
          </a:xfrm>
        </p:spPr>
        <p:txBody>
          <a:bodyPr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A04E3-4C88-3745-8067-0E7E02F1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789CCD-67B9-E240-8577-54492A2CE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5A44D5-E3EC-0C41-B207-030B5D93F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4375D-D67A-A143-9EF2-366721AD88B3}" type="datetimeFigureOut">
              <a:rPr lang="en-US" smtClean="0"/>
              <a:t>11/21/2018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87077B-B08A-C240-B6C7-2F5BA3DEB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7ED847-CDB3-1042-ADCF-381CB8C5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9B11-DEE2-5842-92B0-4005DC6CBF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859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8F1AE9-F147-6043-9874-2C3FE86B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E34043-09B5-914C-9BED-0839EDEDE7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56E8A6-666E-4340-8D52-D663D942D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57C500-2CBA-4740-A4D5-58B259A4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4375D-D67A-A143-9EF2-366721AD88B3}" type="datetimeFigureOut">
              <a:rPr lang="en-US" smtClean="0"/>
              <a:t>11/21/2018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800CA0-D100-DE4D-B472-5303C049E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4A1DD2-7E93-4644-AB0E-E43DF8E58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9B11-DEE2-5842-92B0-4005DC6CBF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77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FB022-D22B-8B40-9C08-4FC77FF37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B2C8F1-E55E-C74C-8807-10C88DCC5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FD6FBC-48AF-2E43-AEFC-6FB99A419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701982B-34B3-CB42-B421-EE68EB4DE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347900C-AAAF-5548-9535-3AA994252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61F464-FF15-3C4E-A611-E513D248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4375D-D67A-A143-9EF2-366721AD88B3}" type="datetimeFigureOut">
              <a:rPr lang="en-US" smtClean="0"/>
              <a:t>11/21/2018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37FEE44-7864-C841-8339-691CDCA8E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14D764-0B06-8143-892D-3C2C79B58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9B11-DEE2-5842-92B0-4005DC6CBF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77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BE9B34-15D4-7C46-8820-18786001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20D5793-4CF7-F840-8B7E-25542F41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4375D-D67A-A143-9EF2-366721AD88B3}" type="datetimeFigureOut">
              <a:rPr lang="en-US" smtClean="0"/>
              <a:t>11/21/2018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CBE62D-FE8C-CB46-9224-A2CE8021B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0AABE9-6F3D-9B48-8062-EBE81C7B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9B11-DEE2-5842-92B0-4005DC6CBF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25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05C19C3-77E2-684F-97A5-A6DC8BB88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4375D-D67A-A143-9EF2-366721AD88B3}" type="datetimeFigureOut">
              <a:rPr lang="en-US" smtClean="0"/>
              <a:t>11/21/2018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C0654E-2345-6044-B74A-65A01A64A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F735D9-9E87-FC47-B06A-AAC40902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9B11-DEE2-5842-92B0-4005DC6CBF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8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06FB87-A6FA-D14A-B250-39E41077C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A44A2B-3584-1E4F-96FC-6BC2B5C9E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4044122-9724-8F41-A4DC-1041440E9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54AFC1-8655-8E49-B770-2E8BC67D6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4375D-D67A-A143-9EF2-366721AD88B3}" type="datetimeFigureOut">
              <a:rPr lang="en-US" smtClean="0"/>
              <a:t>11/21/2018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A094CAB-1347-0949-A4EA-510EE1EF3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1F8185D-F314-5E4A-9B26-DD0902F7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9B11-DEE2-5842-92B0-4005DC6CBF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17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B90E2C-79A7-784A-A9AC-DA7F5E00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052AD98-838B-9446-94EC-C2437037B3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C546BF-21A3-6343-AC5C-3521038CD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1A281CD-56F6-674F-90DC-9E0671E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4375D-D67A-A143-9EF2-366721AD88B3}" type="datetimeFigureOut">
              <a:rPr lang="en-US" smtClean="0"/>
              <a:t>11/21/2018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0BF77E3-184B-834D-BB91-4165A6DCF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25DB72-8BDD-1C48-A4E9-ABCE22EF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9B11-DEE2-5842-92B0-4005DC6CBF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50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7383B9D-303D-984C-AA3A-A6B0A759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49860C-6E7F-D94A-AEDE-1D731FBE2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846829-B16F-C342-834E-33FBE33D5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4375D-D67A-A143-9EF2-366721AD88B3}" type="datetimeFigureOut">
              <a:rPr lang="en-US" smtClean="0"/>
              <a:t>11/21/2018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552B54-255B-4641-B7A0-ABE0A8C2CC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ED4653-2224-394E-A0A0-134D5E658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89B11-DEE2-5842-92B0-4005DC6CBF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82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6.emf"/><Relationship Id="rId3" Type="http://schemas.openxmlformats.org/officeDocument/2006/relationships/image" Target="../media/image78.png"/><Relationship Id="rId7" Type="http://schemas.openxmlformats.org/officeDocument/2006/relationships/image" Target="../media/image93.emf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95.emf"/><Relationship Id="rId5" Type="http://schemas.openxmlformats.org/officeDocument/2006/relationships/image" Target="../media/image92.emf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94.emf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0.png"/><Relationship Id="rId18" Type="http://schemas.openxmlformats.org/officeDocument/2006/relationships/image" Target="../media/image22.png"/><Relationship Id="rId3" Type="http://schemas.openxmlformats.org/officeDocument/2006/relationships/image" Target="../media/image8.png"/><Relationship Id="rId21" Type="http://schemas.openxmlformats.org/officeDocument/2006/relationships/image" Target="../media/image25.png"/><Relationship Id="rId7" Type="http://schemas.openxmlformats.org/officeDocument/2006/relationships/image" Target="../media/image110.png"/><Relationship Id="rId12" Type="http://schemas.openxmlformats.org/officeDocument/2006/relationships/image" Target="../media/image160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50.png"/><Relationship Id="rId24" Type="http://schemas.openxmlformats.org/officeDocument/2006/relationships/image" Target="../media/image28.png"/><Relationship Id="rId5" Type="http://schemas.openxmlformats.org/officeDocument/2006/relationships/image" Target="../media/image91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0.png"/><Relationship Id="rId19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130.png"/><Relationship Id="rId14" Type="http://schemas.openxmlformats.org/officeDocument/2006/relationships/image" Target="../media/image180.png"/><Relationship Id="rId2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Zentraler_Grenzwertsatz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22903-CD70-F84B-A2D2-4EE6A7753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de-DE" noProof="0" dirty="0"/>
              <a:t>Teil 4: Statistik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91866D1-D153-DE47-A12E-B5BD28B9D97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600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8A21-386E-4006-8F42-28BF576C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Stichprobenverzerrungen (Bias)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5C5C4-848A-49D3-9B27-4EAC43BA1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gibt verschiedene Formen der Verzerrungen:</a:t>
            </a:r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sz="4000" b="1" noProof="0" dirty="0">
                <a:solidFill>
                  <a:schemeClr val="accent1"/>
                </a:solidFill>
              </a:rPr>
              <a:t>Auswahlverzerrung (selection bias)</a:t>
            </a:r>
          </a:p>
          <a:p>
            <a:pPr marL="457200" lvl="1" indent="0">
              <a:buNone/>
            </a:pPr>
            <a:br>
              <a:rPr lang="de-DE" noProof="0" dirty="0"/>
            </a:br>
            <a:r>
              <a:rPr lang="de-DE" sz="2800" b="1" noProof="0" dirty="0">
                <a:solidFill>
                  <a:schemeClr val="accent6"/>
                </a:solidFill>
              </a:rPr>
              <a:t>Verzerrung durch Selbstselektion (Self-selection Bias):</a:t>
            </a:r>
          </a:p>
          <a:p>
            <a:pPr marL="457200" lvl="1" indent="0">
              <a:buNone/>
            </a:pPr>
            <a:r>
              <a:rPr lang="de-DE" sz="2800" noProof="0" dirty="0"/>
              <a:t>Personen, die sich beispielsweise freiwillig bereit erklären, können sich erheblich von denen in der Bevölkerung unterscheiden, die dies nicht tun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FB779-F754-4853-B514-6A0C7030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9318788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Typen vom t-Test</a:t>
            </a:r>
            <a:endParaRPr lang="de-DE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>
                <a:solidFill>
                  <a:schemeClr val="accent1"/>
                </a:solidFill>
              </a:rPr>
              <a:t>Gepaarter/abhängiger t-Test (</a:t>
            </a:r>
            <a:r>
              <a:rPr lang="de-DE" b="1" noProof="0" dirty="0">
                <a:solidFill>
                  <a:srgbClr val="0070C0"/>
                </a:solidFill>
              </a:rPr>
              <a:t>Dependent, paired-sample t-test)</a:t>
            </a:r>
            <a:endParaRPr lang="de-DE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Wird verwendet, wenn die Stichproben abhängig sind:</a:t>
            </a:r>
          </a:p>
          <a:p>
            <a:pPr lvl="1"/>
            <a:r>
              <a:rPr lang="de-DE" sz="2800" noProof="0" dirty="0"/>
              <a:t>eine Probe wurde zweimal getestet (wiederholte Messungen)</a:t>
            </a:r>
          </a:p>
          <a:p>
            <a:pPr lvl="1"/>
            <a:r>
              <a:rPr lang="de-DE" sz="2800" noProof="0" dirty="0"/>
              <a:t>zwei Proben wurden verglichen oder „gepaart“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8D761-61B2-46D9-8BF1-892242E0F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181459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Typen vom t-Test</a:t>
            </a:r>
            <a:endParaRPr lang="de-DE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>
                <a:solidFill>
                  <a:schemeClr val="accent1"/>
                </a:solidFill>
              </a:rPr>
              <a:t>Gepaarter/abhängiger t-Test (</a:t>
            </a:r>
            <a:r>
              <a:rPr lang="de-DE" b="1" noProof="0" dirty="0">
                <a:solidFill>
                  <a:srgbClr val="0070C0"/>
                </a:solidFill>
              </a:rPr>
              <a:t>Dependent, paired-sample t-test)</a:t>
            </a:r>
            <a:endParaRPr lang="de-DE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Wir möchten prüfen, ob die gleiche Gruppe von Schülern vor dem Vorbereitungskurs und nach dem Vorbereitungskurs ihre Testergebnisse verbessern konnte?</a:t>
            </a:r>
          </a:p>
          <a:p>
            <a:pPr marL="0" indent="0">
              <a:buNone/>
            </a:pPr>
            <a:r>
              <a:rPr lang="de-DE" noProof="0" dirty="0"/>
              <a:t>Wir müssen beachten, dass wir dieselbe Stichprobe von Schülern verwenden (diese also abhängig ist)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FFF983-9B99-477A-808F-4B4D3E97A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386601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Wie bei Z-Statistik berechnen wir die t-Statistik (Zufallsvariable).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D0D09-34FF-483E-9620-15D25E496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26059783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5BBE-869E-4EE7-8601-5BB227C8E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Einstichproben-t-Test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B524F0-6C6E-4E91-B188-A2947D630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noProof="0" dirty="0"/>
                  <a:t>Kalkuliere die T-Statistik</a:t>
                </a:r>
              </a:p>
              <a:p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		</a:t>
                </a:r>
                <a:r>
                  <a:rPr lang="de-DE" sz="4000" noProof="0" dirty="0"/>
                  <a:t>	</a:t>
                </a:r>
                <a14:m>
                  <m:oMath xmlns:m="http://schemas.openxmlformats.org/officeDocument/2006/math">
                    <m:r>
                      <a:rPr lang="de-DE" sz="4000" i="1" noProof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4000" i="1" noProof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4000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de-DE" sz="4000" i="1" noProof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4000" i="1" noProof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de-DE" sz="4000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4000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de-DE" sz="4000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4000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de-DE" sz="4000" i="1" noProof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4000" i="1" noProof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4000" noProof="0" dirty="0"/>
              </a:p>
              <a:p>
                <a:pPr marL="0" indent="0">
                  <a:buNone/>
                </a:pPr>
                <a:endParaRPr lang="de-DE" noProof="0" dirty="0"/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 = Stichprobenmittel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 = Mittelwert Population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 = Standardfehler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 = Stichprobengröße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B524F0-6C6E-4E91-B188-A2947D630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306020-4427-45B3-BA7A-D64C97B89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330122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5BBE-869E-4EE7-8601-5BB227C8E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Einstichproben-t-Test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B524F0-6C6E-4E91-B188-A2947D630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noProof="0" dirty="0"/>
                  <a:t>Kalkuliere die T-Statistik</a:t>
                </a:r>
              </a:p>
              <a:p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		</a:t>
                </a:r>
                <a:r>
                  <a:rPr lang="de-DE" sz="4000" noProof="0" dirty="0"/>
                  <a:t>	</a:t>
                </a:r>
                <a14:m>
                  <m:oMath xmlns:m="http://schemas.openxmlformats.org/officeDocument/2006/math">
                    <m:r>
                      <a:rPr lang="de-DE" sz="4000" i="1" noProof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4000" i="1" noProof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4000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de-DE" sz="4000" i="1" noProof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4000" i="1" noProof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de-DE" sz="4000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4000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de-DE" sz="4000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4000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de-DE" sz="4000" i="1" noProof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4000" i="1" noProof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4000" noProof="0" dirty="0"/>
              </a:p>
              <a:p>
                <a:pPr marL="0" indent="0">
                  <a:buNone/>
                </a:pPr>
                <a:endParaRPr lang="de-DE" noProof="0" dirty="0"/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 = Stichprobenmittel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 = Mittelwert Population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 = </a:t>
                </a:r>
                <a:r>
                  <a:rPr lang="de-DE" dirty="0">
                    <a:latin typeface="Montserrat" panose="02000505000000020004" pitchFamily="2" charset="0"/>
                  </a:rPr>
                  <a:t>Standardfehler</a:t>
                </a:r>
                <a:endParaRPr lang="de-DE" noProof="0" dirty="0">
                  <a:latin typeface="Montserrat" panose="02000505000000020004" pitchFamily="2" charset="0"/>
                </a:endParaRP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 = Stichprobengröße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B524F0-6C6E-4E91-B188-A2947D630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EDD7D32-F713-4BA1-947A-816E75B8F911}"/>
              </a:ext>
            </a:extLst>
          </p:cNvPr>
          <p:cNvSpPr/>
          <p:nvPr/>
        </p:nvSpPr>
        <p:spPr>
          <a:xfrm>
            <a:off x="562784" y="3499307"/>
            <a:ext cx="40429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solidFill>
                  <a:srgbClr val="C00000"/>
                </a:solidFill>
                <a:latin typeface="Montserrat"/>
              </a:rPr>
              <a:t>Wir kennen die Standardabweichung der Population nicht, daher basieren wir diese Metrik auf der Stichprobe.</a:t>
            </a:r>
            <a:endParaRPr lang="en-US" sz="2800" dirty="0">
              <a:solidFill>
                <a:srgbClr val="C00000"/>
              </a:solidFill>
              <a:latin typeface="Montserra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933EAB-17A0-4DB3-8F1F-1E98751C6D8D}"/>
              </a:ext>
            </a:extLst>
          </p:cNvPr>
          <p:cNvSpPr/>
          <p:nvPr/>
        </p:nvSpPr>
        <p:spPr>
          <a:xfrm>
            <a:off x="4330280" y="3159836"/>
            <a:ext cx="552271" cy="5383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FDD86-04E4-4BC9-8B0B-5D3F95D78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36297995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0AF2-992A-4ADC-8808-3743B7282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Einstichproben-t-Test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C4052-7C11-4BF2-AF35-AB26E284B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Wie bei den Z-Werten vergleichen wir die t-Werte nun mit einer t-Wert-Tabelle.</a:t>
            </a:r>
          </a:p>
          <a:p>
            <a:r>
              <a:rPr lang="de-DE" noProof="0" dirty="0"/>
              <a:t>Diese Werte hängen ab von:</a:t>
            </a:r>
          </a:p>
          <a:p>
            <a:pPr lvl="1"/>
            <a:r>
              <a:rPr lang="de-DE" sz="2800" noProof="0" dirty="0"/>
              <a:t>Den Freiheitsgrade (basierend auf der Stichprobengröße n)</a:t>
            </a:r>
          </a:p>
          <a:p>
            <a:pPr lvl="1"/>
            <a:r>
              <a:rPr lang="de-DE" sz="2800" noProof="0" dirty="0"/>
              <a:t>Dem gewählten Signifikanzniveau (Standard 0,05)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58364-901F-4A20-B328-5EEFAB4E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192224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CB57-83A2-4D12-A895-2ED94460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Einstichproben-t-Test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1A58A-F345-4476-895D-6F65384581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de-DE" b="1" noProof="0" dirty="0">
                    <a:solidFill>
                      <a:srgbClr val="0070C0"/>
                    </a:solidFill>
                  </a:rPr>
                  <a:t>Vergleiche mit einem t-Wert</a:t>
                </a:r>
              </a:p>
              <a:p>
                <a:pPr>
                  <a:spcAft>
                    <a:spcPts val="1200"/>
                  </a:spcAft>
                </a:pPr>
                <a:endParaRPr lang="de-DE" b="1" noProof="0" dirty="0">
                  <a:solidFill>
                    <a:srgbClr val="002060"/>
                  </a:solidFill>
                </a:endParaRPr>
              </a:p>
              <a:p>
                <a:pPr marL="46196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noProof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noProof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≶ </m:t>
                      </m:r>
                      <m:sSub>
                        <m:sSubPr>
                          <m:ctrlPr>
                            <a:rPr lang="de-DE" i="1" noProof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noProof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i="1" noProof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i="1" noProof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de-DE" i="1" noProof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de-DE" noProof="0" dirty="0"/>
              </a:p>
              <a:p>
                <a:endParaRPr lang="de-DE" noProof="0" dirty="0"/>
              </a:p>
              <a:p>
                <a:pPr marL="114300" indent="0">
                  <a:buNone/>
                  <a:tabLst>
                    <a:tab pos="914400" algn="r"/>
                    <a:tab pos="1025525" algn="l"/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0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	= t-Wert</a:t>
                </a:r>
                <a:endParaRPr lang="de-DE" noProof="0" dirty="0">
                  <a:solidFill>
                    <a:srgbClr val="0070C0"/>
                  </a:solidFill>
                  <a:latin typeface="Montserrat" panose="02000505000000020004" pitchFamily="2" charset="0"/>
                </a:endParaRPr>
              </a:p>
              <a:p>
                <a:pPr marL="0" indent="0">
                  <a:buNone/>
                  <a:tabLst>
                    <a:tab pos="914400" algn="r"/>
                    <a:tab pos="1025525" algn="l"/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	= kritischer t-Wert</a:t>
                </a:r>
              </a:p>
              <a:p>
                <a:pPr marL="114300" indent="0">
                  <a:buNone/>
                  <a:tabLst>
                    <a:tab pos="914400" algn="r"/>
                    <a:tab pos="1025525" algn="l"/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	= Freiheitsgrad</a:t>
                </a:r>
              </a:p>
              <a:p>
                <a:pPr marL="114300" indent="0">
                  <a:buNone/>
                  <a:tabLst>
                    <a:tab pos="914400" algn="r"/>
                    <a:tab pos="1025525" algn="l"/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	= Signifikanzniveau</a:t>
                </a:r>
              </a:p>
              <a:p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1A58A-F345-4476-895D-6F65384581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18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691BB-05AE-4B6F-A0A2-B0FAABC3B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128313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6DCB-2364-4B12-A50D-ED2EE426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Zweistichproben-t-Test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C926E-EB8E-497D-8A5A-4FDB6DD20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Die Berechnung der t-Werte unterscheidet sich für die folgenden Szenarien geringfügig:</a:t>
            </a:r>
          </a:p>
          <a:p>
            <a:endParaRPr lang="de-DE" noProof="0" dirty="0"/>
          </a:p>
          <a:p>
            <a:pPr lvl="1"/>
            <a:r>
              <a:rPr lang="de-DE" sz="2800" noProof="0" dirty="0"/>
              <a:t>gleiche Stichprobengröße, gleiche Varianz</a:t>
            </a:r>
          </a:p>
          <a:p>
            <a:pPr lvl="1"/>
            <a:r>
              <a:rPr lang="de-DE" sz="2800" noProof="0" dirty="0"/>
              <a:t>ungleiche Stichprobengrößen, gleiche Varianz</a:t>
            </a:r>
          </a:p>
          <a:p>
            <a:pPr lvl="1"/>
            <a:r>
              <a:rPr lang="de-DE" sz="2800" b="1" noProof="0" dirty="0"/>
              <a:t>gleiche oder ungleiche Stichprobengrößen, ungleiche Varianz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3EA85-F5C7-42CA-9383-D8A95110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380446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9AB99-C15E-41FF-95DE-4B8B448F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Zweistichproben-t-Test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7DAE1-301E-48B6-9A5C-EB7EC997B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Wenn man mit zwei Stichproben arbeitet und versucht, sie mit einem t-Test zu vergleichen, ist es oft nützlich, sich den t-Test als Verhältnis von Signal (Stichprobenmittel) zu Rauschen (Stichprobenvariabilität) vorzustellen (Signal-Rausch-Verhältnis oder Störabstand).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CDB69-9091-408B-9133-F3510710B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6459882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21A2-39F9-4802-8EDB-DC98FDE4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Zweistichproben-t-Test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437C7-1D13-4CE0-BC00-09F5BE587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de-DE" sz="3600" noProof="0" dirty="0"/>
                  <a:t>Kalkuliere die t-Statistik:</a:t>
                </a:r>
              </a:p>
              <a:p>
                <a:endParaRPr lang="de-DE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000" i="1" noProof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4000" i="1" noProof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4000" i="1" noProof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4000" b="0" i="1" noProof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4000" i="1" noProof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𝑖𝑔𝑛𝑎𝑙</m:t>
                          </m:r>
                        </m:num>
                        <m:den>
                          <m:r>
                            <a:rPr lang="de-DE" sz="4000" b="0" i="1" noProof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𝑅𝑎𝑢𝑠𝑐h𝑒𝑛</m:t>
                          </m:r>
                        </m:den>
                      </m:f>
                      <m:r>
                        <a:rPr lang="de-DE" sz="4000" i="1" noProof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4000" i="1" noProof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4000" b="0" i="1" noProof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𝑆𝑡𝑖𝑐h𝑝𝑟𝑜𝑏𝑒𝑛𝑚𝑖𝑡𝑡𝑒𝑙𝑑𝑖𝑓𝑓𝑒𝑟𝑒𝑛𝑧</m:t>
                          </m:r>
                        </m:num>
                        <m:den>
                          <m:r>
                            <a:rPr lang="de-DE" sz="4000" b="0" i="1" noProof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𝑆𝑡𝑖𝑐h𝑝𝑟𝑜𝑏𝑒𝑛𝑣𝑎𝑟𝑖𝑎𝑏𝑖𝑙𝑖𝑡</m:t>
                          </m:r>
                          <m:r>
                            <a:rPr lang="de-DE" sz="4000" b="0" i="1" noProof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ä</m:t>
                          </m:r>
                          <m:r>
                            <a:rPr lang="de-DE" sz="4000" b="0" i="1" noProof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4000" i="1" noProof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4000" i="1" noProof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de-DE" sz="4000" i="1" noProof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4000" i="1" noProof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4000" i="1" noProof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4000" i="1" noProof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de-DE" sz="4000" i="1" noProof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de-DE" sz="4000" i="1" noProof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4000" i="1" noProof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4000" i="1" noProof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4000" i="1" noProof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4000" i="1" noProof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de-DE" sz="4000" i="1" noProof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sz="4000" i="1" noProof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de-DE" sz="4000" i="1" noProof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4000" i="1" noProof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de-DE" sz="4000" i="1" noProof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de-DE" sz="4000" i="1" noProof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4000" i="1" noProof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4000" i="1" noProof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de-DE" sz="4000" i="1" noProof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4000" i="1" noProof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4000" i="1" noProof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sz="4000" i="1" noProof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de-DE" sz="4000" i="1" noProof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4000" i="1" noProof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de-DE" sz="4000" i="1" noProof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de-DE" sz="4000" i="1" noProof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4000" i="1" noProof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4000" i="1" noProof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de-DE" sz="4000" i="1" noProof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de-DE" sz="4000" noProof="0" dirty="0">
                  <a:solidFill>
                    <a:srgbClr val="1F77B4"/>
                  </a:solidFill>
                </a:endParaRPr>
              </a:p>
              <a:p>
                <a:pPr marL="0" indent="0">
                  <a:buNone/>
                </a:pPr>
                <a:endParaRPr lang="de-DE" noProof="0" dirty="0"/>
              </a:p>
              <a:p>
                <a:pPr marL="114300" indent="0">
                  <a:buNone/>
                  <a:tabLst>
                    <a:tab pos="974725" algn="r"/>
                    <a:tab pos="1146175" algn="l"/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	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ba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bar>
                      <m:barPr>
                        <m:pos m:val="top"/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ba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	= Stichprobenmittel</a:t>
                </a:r>
                <a:endParaRPr lang="de-DE" noProof="0" dirty="0">
                  <a:solidFill>
                    <a:srgbClr val="0070C0"/>
                  </a:solidFill>
                  <a:latin typeface="Montserrat" panose="02000505000000020004" pitchFamily="2" charset="0"/>
                </a:endParaRPr>
              </a:p>
              <a:p>
                <a:pPr marL="0" indent="0">
                  <a:buNone/>
                  <a:tabLst>
                    <a:tab pos="1025525" algn="r"/>
                    <a:tab pos="1146175" algn="l"/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	= Stichprobenvarianz</a:t>
                </a:r>
              </a:p>
              <a:p>
                <a:pPr marL="114300" indent="0">
                  <a:buNone/>
                  <a:tabLst>
                    <a:tab pos="1025525" algn="r"/>
                    <a:tab pos="1146175" algn="l"/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	= Stichprobengröße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437C7-1D13-4CE0-BC00-09F5BE587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40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DC52E-A08E-414A-8ADD-3D8F165CE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66661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8A21-386E-4006-8F42-28BF576C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Stichprobenverzerrungen (Bias)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5C5C4-848A-49D3-9B27-4EAC43BA1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gibt verschiedene Formen der Verzerrungen:</a:t>
            </a:r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sz="4000" b="1" noProof="0" dirty="0">
                <a:solidFill>
                  <a:schemeClr val="accent1"/>
                </a:solidFill>
              </a:rPr>
              <a:t>Auswahlverzerrung (selection bias)</a:t>
            </a:r>
          </a:p>
          <a:p>
            <a:pPr marL="457200" lvl="1" indent="0">
              <a:buNone/>
            </a:pPr>
            <a:br>
              <a:rPr lang="de-DE" noProof="0" dirty="0"/>
            </a:br>
            <a:r>
              <a:rPr lang="de-DE" sz="2800" b="1" noProof="0" dirty="0">
                <a:solidFill>
                  <a:schemeClr val="accent6"/>
                </a:solidFill>
              </a:rPr>
              <a:t>Verzerrung durch Gesundheitszustände (Healthy-user Bias):</a:t>
            </a:r>
          </a:p>
          <a:p>
            <a:pPr marL="457200" lvl="1" indent="0">
              <a:buNone/>
            </a:pPr>
            <a:r>
              <a:rPr lang="de-DE" sz="2800" noProof="0" dirty="0"/>
              <a:t>Die Stichprobe kann aus einem gesünderen Segment der Gesamtbevölkerung stammen - Menschen, die laufen / joggen, draußen arbeiten, sich gesünderer verhalten usw.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B9F6D-7A72-4A56-ACAF-F241D226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38567226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C3BAD-E195-42A8-9991-FA60AE9F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Zweistichproben-t-Test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755A7-1799-4674-99F6-A58927C878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b="1" noProof="0" dirty="0">
                    <a:solidFill>
                      <a:srgbClr val="0070C0"/>
                    </a:solidFill>
                  </a:rPr>
                  <a:t>Vergleiche mit einem t-Wert</a:t>
                </a:r>
              </a:p>
              <a:p>
                <a:pPr marL="0" indent="0">
                  <a:buNone/>
                </a:pPr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		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 noProof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≶ </m:t>
                    </m:r>
                    <m:sSub>
                      <m:sSubPr>
                        <m:ctrlPr>
                          <a:rPr lang="de-DE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de-DE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de-DE" noProof="0" dirty="0"/>
              </a:p>
              <a:p>
                <a:pPr marL="0" indent="0">
                  <a:buNone/>
                </a:pPr>
                <a:endParaRPr lang="de-DE" noProof="0" dirty="0"/>
              </a:p>
              <a:p>
                <a:pPr marL="0" indent="0">
                  <a:buNone/>
                </a:pPr>
                <a:endParaRPr lang="de-DE" noProof="0" dirty="0"/>
              </a:p>
              <a:p>
                <a:pPr marL="114300" indent="0">
                  <a:buNone/>
                  <a:tabLst>
                    <a:tab pos="914400" algn="r"/>
                    <a:tab pos="1025525" algn="l"/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	= t-Wert</a:t>
                </a:r>
                <a:endParaRPr lang="de-DE" noProof="0" dirty="0">
                  <a:solidFill>
                    <a:srgbClr val="0070C0"/>
                  </a:solidFill>
                  <a:latin typeface="Montserrat" panose="02000505000000020004" pitchFamily="2" charset="0"/>
                </a:endParaRPr>
              </a:p>
              <a:p>
                <a:pPr marL="0" indent="0">
                  <a:buNone/>
                  <a:tabLst>
                    <a:tab pos="914400" algn="r"/>
                    <a:tab pos="1025525" algn="l"/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	= kritischer t-Wert</a:t>
                </a:r>
              </a:p>
              <a:p>
                <a:pPr marL="114300" indent="0">
                  <a:buNone/>
                  <a:tabLst>
                    <a:tab pos="914400" algn="r"/>
                    <a:tab pos="1025525" algn="l"/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𝑑𝑓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	= Freiheitsgrade</a:t>
                </a:r>
              </a:p>
              <a:p>
                <a:pPr marL="114300" indent="0">
                  <a:buNone/>
                  <a:tabLst>
                    <a:tab pos="914400" algn="r"/>
                    <a:tab pos="1025525" algn="l"/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	= Signifikanzlevel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755A7-1799-4674-99F6-A58927C878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 b="-12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7214BBC-08FE-4886-831A-6EF53E853AE2}"/>
              </a:ext>
            </a:extLst>
          </p:cNvPr>
          <p:cNvSpPr/>
          <p:nvPr/>
        </p:nvSpPr>
        <p:spPr>
          <a:xfrm>
            <a:off x="7804030" y="778586"/>
            <a:ext cx="3370053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accent1"/>
                </a:solidFill>
                <a:latin typeface="arial" panose="020B0604020202020204" pitchFamily="34" charset="0"/>
              </a:rPr>
              <a:t>Da wir zwei potentiell ungleich große Proben mit unterschiedlichen Varianzen haben, ist die Bestimmung der Freiheitsgrade ein wenig komplizierter.</a:t>
            </a:r>
            <a:endParaRPr lang="de-DE" sz="2400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0D532-FD36-4329-B43D-61DDDA4C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331679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D212-099E-4099-977F-444B8D6D8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Freiheitsgrade im Zweistichproben-t-Test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A57276-41EF-49AE-A4FF-0AACD523D8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noProof="0" dirty="0">
                    <a:latin typeface="Montserrat"/>
                  </a:rPr>
                  <a:t>Welch-Satterthwaite Formel für 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𝑑𝑓</m:t>
                    </m:r>
                  </m:oMath>
                </a14:m>
                <a:r>
                  <a:rPr lang="de-DE" noProof="0" dirty="0">
                    <a:latin typeface="Montserrat"/>
                  </a:rPr>
                  <a:t> (Freiheitsgrade)</a:t>
                </a:r>
              </a:p>
              <a:p>
                <a:endParaRPr lang="de-DE" noProof="0" dirty="0">
                  <a:latin typeface="Montserrat"/>
                </a:endParaRPr>
              </a:p>
              <a:p>
                <a:endParaRPr lang="de-DE" noProof="0" dirty="0">
                  <a:latin typeface="Montserrat"/>
                </a:endParaRPr>
              </a:p>
              <a:p>
                <a:pPr marL="0" indent="0">
                  <a:buNone/>
                </a:pPr>
                <a:r>
                  <a:rPr lang="de-DE" noProof="0" dirty="0">
                    <a:latin typeface="Montserrat"/>
                  </a:rPr>
                  <a:t>		</a:t>
                </a:r>
                <a14:m>
                  <m:oMath xmlns:m="http://schemas.openxmlformats.org/officeDocument/2006/math">
                    <m:r>
                      <a:rPr lang="de-DE" sz="4000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de-DE" sz="4000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4000" i="1" noProof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de-DE" sz="4000" i="1" noProof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f>
                          <m:fPr>
                            <m:ctrlP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sSup>
                          <m:sSupPr>
                            <m:ctrlP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4000" i="1" noProof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sSup>
                          <m:sSupPr>
                            <m:ctrlP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4000" i="1" noProof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noProof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A57276-41EF-49AE-A4FF-0AACD523D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DBB76-ED39-4749-A264-ECCC0E5BF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281755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B39CB-AFAC-440C-B0CF-4F7D44985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Freiheitsgrade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5932B1-8E4A-4162-A471-FEC161614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noProof="0" dirty="0"/>
                  <a:t>Die allgemeine Formel lautet:</a:t>
                </a:r>
              </a:p>
              <a:p>
                <a:pPr marL="114300" indent="0">
                  <a:buNone/>
                </a:pPr>
                <a:endParaRPr lang="de-DE" noProof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de-DE" noProof="0" dirty="0">
                  <a:solidFill>
                    <a:srgbClr val="0070C0"/>
                  </a:solidFill>
                </a:endParaRPr>
              </a:p>
              <a:p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5932B1-8E4A-4162-A471-FEC161614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FFFB56-CDE8-4BAC-8A70-309BF30A1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9781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4A8D-6C82-4A52-9D41-9F9EE4CD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Studentsche</a:t>
            </a:r>
            <a:r>
              <a:rPr lang="de-DE" noProof="0" dirty="0"/>
              <a:t> t-Verteilung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DBB9-08FD-4949-87CD-E127F172C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noProof="0" dirty="0"/>
              <a:t>t-Distributionen haben dickere Ausläufer als normale Z-Distributionen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35AE63-48EB-4B31-B8B9-2D8C04CBCFF9}"/>
              </a:ext>
            </a:extLst>
          </p:cNvPr>
          <p:cNvGrpSpPr/>
          <p:nvPr/>
        </p:nvGrpSpPr>
        <p:grpSpPr>
          <a:xfrm>
            <a:off x="1003605" y="2573959"/>
            <a:ext cx="10227987" cy="3603004"/>
            <a:chOff x="865583" y="2228902"/>
            <a:chExt cx="7985463" cy="25050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16D9C4-78A9-472B-A951-83990A22D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487" r="11751"/>
            <a:stretch/>
          </p:blipFill>
          <p:spPr>
            <a:xfrm>
              <a:off x="865583" y="2228902"/>
              <a:ext cx="5583562" cy="2505024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C6E6F0-BF7C-4516-8F01-A9C32FF692CF}"/>
                </a:ext>
              </a:extLst>
            </p:cNvPr>
            <p:cNvCxnSpPr/>
            <p:nvPr/>
          </p:nvCxnSpPr>
          <p:spPr>
            <a:xfrm>
              <a:off x="6885374" y="2998113"/>
              <a:ext cx="301924" cy="0"/>
            </a:xfrm>
            <a:prstGeom prst="line">
              <a:avLst/>
            </a:prstGeom>
            <a:ln w="38100">
              <a:solidFill>
                <a:srgbClr val="1F77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B74E63-8076-42D3-B4AB-FAFEB92E5DBB}"/>
                </a:ext>
              </a:extLst>
            </p:cNvPr>
            <p:cNvSpPr txBox="1"/>
            <p:nvPr/>
          </p:nvSpPr>
          <p:spPr>
            <a:xfrm>
              <a:off x="7187298" y="2828836"/>
              <a:ext cx="16450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Montserrat" panose="02000505000000020004" pitchFamily="2" charset="0"/>
                </a:rPr>
                <a:t>Z-Distribution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011BF0-8F94-4718-9CF0-D61F5974C48B}"/>
                </a:ext>
              </a:extLst>
            </p:cNvPr>
            <p:cNvSpPr txBox="1"/>
            <p:nvPr/>
          </p:nvSpPr>
          <p:spPr>
            <a:xfrm>
              <a:off x="7206044" y="3142860"/>
              <a:ext cx="16450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Montserrat" panose="02000505000000020004" pitchFamily="2" charset="0"/>
                </a:rPr>
                <a:t>t-Distribution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7A27B3-F0BB-48B3-8F6E-2A97AE2B113D}"/>
                </a:ext>
              </a:extLst>
            </p:cNvPr>
            <p:cNvCxnSpPr/>
            <p:nvPr/>
          </p:nvCxnSpPr>
          <p:spPr>
            <a:xfrm>
              <a:off x="6885374" y="3309261"/>
              <a:ext cx="301924" cy="0"/>
            </a:xfrm>
            <a:prstGeom prst="line">
              <a:avLst/>
            </a:prstGeom>
            <a:ln w="38100">
              <a:solidFill>
                <a:srgbClr val="FF7F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C84C8D7-B993-49CA-B6CA-13EAD837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7926640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235AE63-48EB-4B31-B8B9-2D8C04CBCFF9}"/>
              </a:ext>
            </a:extLst>
          </p:cNvPr>
          <p:cNvGrpSpPr/>
          <p:nvPr/>
        </p:nvGrpSpPr>
        <p:grpSpPr>
          <a:xfrm>
            <a:off x="1003605" y="2573959"/>
            <a:ext cx="10227987" cy="3603004"/>
            <a:chOff x="865583" y="2228902"/>
            <a:chExt cx="7985463" cy="25050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16D9C4-78A9-472B-A951-83990A22D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487" r="11751"/>
            <a:stretch/>
          </p:blipFill>
          <p:spPr>
            <a:xfrm>
              <a:off x="865583" y="2228902"/>
              <a:ext cx="5583562" cy="2505024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C6E6F0-BF7C-4516-8F01-A9C32FF692CF}"/>
                </a:ext>
              </a:extLst>
            </p:cNvPr>
            <p:cNvCxnSpPr/>
            <p:nvPr/>
          </p:nvCxnSpPr>
          <p:spPr>
            <a:xfrm>
              <a:off x="6885374" y="2998113"/>
              <a:ext cx="301924" cy="0"/>
            </a:xfrm>
            <a:prstGeom prst="line">
              <a:avLst/>
            </a:prstGeom>
            <a:ln w="38100">
              <a:solidFill>
                <a:srgbClr val="1F77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B74E63-8076-42D3-B4AB-FAFEB92E5DBB}"/>
                </a:ext>
              </a:extLst>
            </p:cNvPr>
            <p:cNvSpPr txBox="1"/>
            <p:nvPr/>
          </p:nvSpPr>
          <p:spPr>
            <a:xfrm>
              <a:off x="7187298" y="2828836"/>
              <a:ext cx="16450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Montserrat" panose="02000505000000020004" pitchFamily="2" charset="0"/>
                </a:rPr>
                <a:t>Z-Distribution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011BF0-8F94-4718-9CF0-D61F5974C48B}"/>
                </a:ext>
              </a:extLst>
            </p:cNvPr>
            <p:cNvSpPr txBox="1"/>
            <p:nvPr/>
          </p:nvSpPr>
          <p:spPr>
            <a:xfrm>
              <a:off x="7206044" y="3142860"/>
              <a:ext cx="16450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Montserrat" panose="02000505000000020004" pitchFamily="2" charset="0"/>
                </a:rPr>
                <a:t>t-Distribution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7A27B3-F0BB-48B3-8F6E-2A97AE2B113D}"/>
                </a:ext>
              </a:extLst>
            </p:cNvPr>
            <p:cNvCxnSpPr/>
            <p:nvPr/>
          </p:nvCxnSpPr>
          <p:spPr>
            <a:xfrm>
              <a:off x="6885374" y="3309261"/>
              <a:ext cx="301924" cy="0"/>
            </a:xfrm>
            <a:prstGeom prst="line">
              <a:avLst/>
            </a:prstGeom>
            <a:ln w="38100">
              <a:solidFill>
                <a:srgbClr val="FF7F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654A8D-6C82-4A52-9D41-9F9EE4CD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Studentsche</a:t>
            </a:r>
            <a:r>
              <a:rPr lang="de-DE" noProof="0" dirty="0"/>
              <a:t> t-Verteilung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DBB9-08FD-4949-87CD-E127F172C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/>
              <a:t>Sie nähern sich einer normalen Verteilung an, bei steigenden Freiheitsgraden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2AC833E-758A-425D-9602-A4587376C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32707328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B1B9-81F9-443A-9809-C703F02634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 err="1"/>
              <a:t>Studentsche</a:t>
            </a:r>
            <a:r>
              <a:rPr lang="de-DE" noProof="0" dirty="0"/>
              <a:t> t-Verteilung</a:t>
            </a:r>
            <a:br>
              <a:rPr lang="de-DE" noProof="0" dirty="0"/>
            </a:br>
            <a:r>
              <a:rPr lang="de-DE" noProof="0" dirty="0"/>
              <a:t>Beispielübung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231F1-1F08-456A-BBFB-2DE9A0777D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457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0C9A-9DE5-45BE-9DBF-218B9414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t-Test 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EA242-084D-45BF-9823-26F3775D9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 Automobilhersteller hat zwei Werke, die das gleiche Auto produzieren.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9FEE7-C6A3-4211-AB01-EFBB2B29F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85"/>
          <a:stretch/>
        </p:blipFill>
        <p:spPr>
          <a:xfrm>
            <a:off x="838200" y="3692106"/>
            <a:ext cx="4484501" cy="248485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D1967-A555-4D04-9C2E-636E9BA9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57787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0C9A-9DE5-45BE-9DBF-218B9414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t-Test 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EA242-084D-45BF-9823-26F3775D9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Sie sind gezwungen, eines der Werke zu schließen.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2BA81-D329-47C0-8ECE-DEDF0CBE3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85"/>
          <a:stretch/>
        </p:blipFill>
        <p:spPr>
          <a:xfrm>
            <a:off x="838200" y="3692106"/>
            <a:ext cx="4484501" cy="248485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0DCF47-9B3F-49C0-8F6E-0337E53D7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26570781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0C9A-9DE5-45BE-9DBF-218B9414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t-Test 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EA242-084D-45BF-9823-26F3775D9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Das Unternehmen möchte nun wissen, ob es einen signifikanten Produktionsunterschied zwischen den beiden Werken gibt.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79523-E68A-4DCD-BD72-FB87754EB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85"/>
          <a:stretch/>
        </p:blipFill>
        <p:spPr>
          <a:xfrm>
            <a:off x="838200" y="3692106"/>
            <a:ext cx="4484501" cy="248485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BE8DE-98EE-483E-8001-D42A4DD2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16621381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0C9A-9DE5-45BE-9DBF-218B9414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Studentischer t-Test 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EA242-084D-45BF-9823-26F3775D9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Die tägliche Produktion über </a:t>
            </a:r>
            <a:br>
              <a:rPr lang="de-DE" noProof="0" dirty="0"/>
            </a:br>
            <a:r>
              <a:rPr lang="de-DE" noProof="0" dirty="0"/>
              <a:t>10 Tage ist wie folgt: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A1D16-1A45-432B-BE26-BDF8C2CD9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85"/>
          <a:stretch/>
        </p:blipFill>
        <p:spPr>
          <a:xfrm>
            <a:off x="838200" y="3692106"/>
            <a:ext cx="4484501" cy="248485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3382DA-047B-4599-8DB8-8702666740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24662" y="1414005"/>
          <a:ext cx="2468880" cy="3520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4440">
                  <a:extLst>
                    <a:ext uri="{9D8B030D-6E8A-4147-A177-3AD203B41FA5}">
                      <a16:colId xmlns:a16="http://schemas.microsoft.com/office/drawing/2014/main" val="3199357098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421127579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8773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46707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91684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52675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1193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1650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68278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6544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1269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84976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31236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1161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945485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803788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6651E-D4DB-4615-AC6F-331EBFE04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Studentische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206587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6D48-A5FF-4F9E-B531-AC0E1BB8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solidFill>
                  <a:srgbClr val="009900"/>
                </a:solidFill>
              </a:rPr>
              <a:t>Undercoverage Bias</a:t>
            </a:r>
            <a:endParaRPr lang="de-DE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D062E-2338-45E8-8334-1A5F1C6BC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de-DE" noProof="0" dirty="0"/>
              <a:t>Eine Mitarbeiterbefragung in einem Krankenhaus, die tagsüber durchgeführt wurde</a:t>
            </a:r>
          </a:p>
          <a:p>
            <a:r>
              <a:rPr lang="de-DE" noProof="0" dirty="0"/>
              <a:t>vernachlässigt die Befragung der Teilnehmer, die in der Nachtschicht arbeiten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5B33D-8764-4A3A-8A46-2FB0E9966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171"/>
          <a:stretch/>
        </p:blipFill>
        <p:spPr>
          <a:xfrm>
            <a:off x="6521925" y="3334536"/>
            <a:ext cx="4831875" cy="284242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B8D1B-260B-4848-A14D-4BF09F86A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42987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0C9A-9DE5-45BE-9DBF-218B9414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Studentischer t-Test Beispiel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A242-084D-45BF-9823-26F3775D9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88215" cy="4351338"/>
              </a:xfrm>
            </p:spPr>
            <p:txBody>
              <a:bodyPr/>
              <a:lstStyle/>
              <a:p>
                <a:r>
                  <a:rPr lang="de-DE" noProof="0" dirty="0"/>
                  <a:t>Zuerst vergleichen wir die Stichproben</a:t>
                </a:r>
              </a:p>
              <a:p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	</a:t>
                </a:r>
                <a:r>
                  <a:rPr lang="de-DE" noProof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1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de-DE" b="1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1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de-DE" b="1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=1222−1186=</m:t>
                    </m:r>
                    <m:r>
                      <a:rPr lang="de-DE" b="1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𝟑𝟔</m:t>
                    </m:r>
                  </m:oMath>
                </a14:m>
                <a:br>
                  <a:rPr lang="de-DE" noProof="0" dirty="0"/>
                </a:br>
                <a:br>
                  <a:rPr lang="de-DE" noProof="0" dirty="0"/>
                </a:br>
                <a:r>
                  <a:rPr lang="de-DE" noProof="0" dirty="0"/>
                  <a:t>Anhand dieser Stichproben sieht es so aus, als ob Anlage A 36 Autos mehr pro Tag produziert als Anlage B.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A242-084D-45BF-9823-26F3775D9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88215" cy="4351338"/>
              </a:xfrm>
              <a:blipFill>
                <a:blip r:embed="rId3"/>
                <a:stretch>
                  <a:fillRect l="-1644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3382DA-047B-4599-8DB8-8702666740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24662" y="1414005"/>
          <a:ext cx="2468880" cy="3520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4440">
                  <a:extLst>
                    <a:ext uri="{9D8B030D-6E8A-4147-A177-3AD203B41FA5}">
                      <a16:colId xmlns:a16="http://schemas.microsoft.com/office/drawing/2014/main" val="3199357098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421127579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8773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46707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91684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52675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1193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1650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68278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6544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1269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84976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31236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1161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945485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803788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CA9B77-A6A5-4C42-B1AA-46A09B2DD43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54022" y="4948661"/>
          <a:ext cx="3539520" cy="7924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0640">
                  <a:extLst>
                    <a:ext uri="{9D8B030D-6E8A-4147-A177-3AD203B41FA5}">
                      <a16:colId xmlns:a16="http://schemas.microsoft.com/office/drawing/2014/main" val="3599212556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307912166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409823425"/>
                    </a:ext>
                  </a:extLst>
                </a:gridCol>
              </a:tblGrid>
              <a:tr h="301752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x̅</a:t>
                      </a:r>
                      <a:r>
                        <a:rPr lang="en-US" sz="2000" b="1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  <a:endParaRPr lang="en-US" sz="2000" b="0" baseline="-25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x̅</a:t>
                      </a:r>
                      <a:r>
                        <a:rPr lang="en-US" sz="2000" b="1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  <a:endParaRPr lang="en-US" sz="2000" b="0" baseline="-25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2946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20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494403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1129D-6282-469D-A24B-0EC5DE788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Studentische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108339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0C9A-9DE5-45BE-9DBF-218B9414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Studentischer t-Test Beispiel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A242-084D-45BF-9823-26F3775D9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88215" cy="4667250"/>
              </a:xfrm>
            </p:spPr>
            <p:txBody>
              <a:bodyPr>
                <a:normAutofit/>
              </a:bodyPr>
              <a:lstStyle/>
              <a:p>
                <a:r>
                  <a:rPr lang="de-DE" noProof="0" dirty="0"/>
                  <a:t>Sind 36 Autos mehr genug, um zu sagen, dass die Werke sich unterscheiden?</a:t>
                </a:r>
              </a:p>
              <a:p>
                <a:endParaRPr lang="de-DE" noProof="0" dirty="0"/>
              </a:p>
              <a:p>
                <a:endParaRPr lang="de-DE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de-DE" i="1" noProof="0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endParaRPr lang="de-DE" i="1" noProof="0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noProof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de-DE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i="1" noProof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de-DE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de-DE" noProof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br>
                  <a:rPr lang="de-DE" noProof="0" dirty="0">
                    <a:solidFill>
                      <a:schemeClr val="accent1"/>
                    </a:solidFill>
                  </a:rPr>
                </a:br>
                <a:r>
                  <a:rPr lang="de-DE" noProof="0" dirty="0">
                    <a:solidFill>
                      <a:schemeClr val="accent1"/>
                    </a:solidFill>
                  </a:rPr>
                  <a:t>			einseitiger Test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(10+10−2)=18 </m:t>
                      </m:r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𝑑𝑒𝑔𝑟𝑒𝑒𝑠</m:t>
                      </m:r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𝑓𝑟𝑒𝑒𝑑𝑜𝑚</m:t>
                      </m:r>
                    </m:oMath>
                  </m:oMathPara>
                </a14:m>
                <a:endParaRPr lang="de-DE" i="1" noProof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A242-084D-45BF-9823-26F3775D9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88215" cy="4667250"/>
              </a:xfrm>
              <a:blipFill>
                <a:blip r:embed="rId3"/>
                <a:stretch>
                  <a:fillRect l="-1410" t="-20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3382DA-047B-4599-8DB8-8702666740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24662" y="1414005"/>
          <a:ext cx="2468880" cy="3520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4440">
                  <a:extLst>
                    <a:ext uri="{9D8B030D-6E8A-4147-A177-3AD203B41FA5}">
                      <a16:colId xmlns:a16="http://schemas.microsoft.com/office/drawing/2014/main" val="3199357098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421127579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8773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46707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91684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52675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1193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1650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68278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6544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1269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84976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31236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1161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945485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803788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CA9B77-A6A5-4C42-B1AA-46A09B2DD43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54022" y="4948661"/>
          <a:ext cx="3539520" cy="7924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0640">
                  <a:extLst>
                    <a:ext uri="{9D8B030D-6E8A-4147-A177-3AD203B41FA5}">
                      <a16:colId xmlns:a16="http://schemas.microsoft.com/office/drawing/2014/main" val="3599212556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307912166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409823425"/>
                    </a:ext>
                  </a:extLst>
                </a:gridCol>
              </a:tblGrid>
              <a:tr h="301752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x̅</a:t>
                      </a:r>
                      <a:r>
                        <a:rPr lang="en-US" sz="2000" b="1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  <a:endParaRPr lang="en-US" sz="2000" b="0" baseline="-25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x̅</a:t>
                      </a:r>
                      <a:r>
                        <a:rPr lang="en-US" sz="2000" b="1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  <a:endParaRPr lang="en-US" sz="2000" b="0" baseline="-25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2946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20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494403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B1CAE-09C1-44CF-9CB1-6236B0A41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Studentische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12250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0C9A-9DE5-45BE-9DBF-218B9414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Studentischer t-Test 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EA242-084D-45BF-9823-26F3775D9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88215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/>
              <a:t>Berechne die Varianz</a:t>
            </a:r>
          </a:p>
          <a:p>
            <a:pPr marL="0" indent="0">
              <a:buNone/>
            </a:pPr>
            <a:endParaRPr lang="de-DE" noProof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3382DA-047B-4599-8DB8-8702666740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24662" y="1414005"/>
          <a:ext cx="2468880" cy="3520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4440">
                  <a:extLst>
                    <a:ext uri="{9D8B030D-6E8A-4147-A177-3AD203B41FA5}">
                      <a16:colId xmlns:a16="http://schemas.microsoft.com/office/drawing/2014/main" val="3199357098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421127579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8773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46707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91684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52675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1193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1650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68278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6544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1269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84976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31236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1161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945485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803788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CA9B77-A6A5-4C42-B1AA-46A09B2DD43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54022" y="4948661"/>
          <a:ext cx="3539520" cy="1188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0640">
                  <a:extLst>
                    <a:ext uri="{9D8B030D-6E8A-4147-A177-3AD203B41FA5}">
                      <a16:colId xmlns:a16="http://schemas.microsoft.com/office/drawing/2014/main" val="3599212556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307912166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409823425"/>
                    </a:ext>
                  </a:extLst>
                </a:gridCol>
              </a:tblGrid>
              <a:tr h="301752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x̅</a:t>
                      </a:r>
                      <a:r>
                        <a:rPr lang="en-US" sz="2000" b="1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  <a:endParaRPr lang="en-US" sz="2000" b="0" baseline="-25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x̅</a:t>
                      </a:r>
                      <a:r>
                        <a:rPr lang="en-US" sz="2000" b="1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  <a:endParaRPr lang="en-US" sz="2000" b="0" baseline="-25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2946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20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494403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2000" dirty="0"/>
                        <a:t>Varianz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9431043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8607DDB-F920-4DB1-A531-66696A58E0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1152" y="2313585"/>
          <a:ext cx="3539520" cy="3520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5676">
                  <a:extLst>
                    <a:ext uri="{9D8B030D-6E8A-4147-A177-3AD203B41FA5}">
                      <a16:colId xmlns:a16="http://schemas.microsoft.com/office/drawing/2014/main" val="209796344"/>
                    </a:ext>
                  </a:extLst>
                </a:gridCol>
                <a:gridCol w="1349036">
                  <a:extLst>
                    <a:ext uri="{9D8B030D-6E8A-4147-A177-3AD203B41FA5}">
                      <a16:colId xmlns:a16="http://schemas.microsoft.com/office/drawing/2014/main" val="4151059343"/>
                    </a:ext>
                  </a:extLst>
                </a:gridCol>
                <a:gridCol w="1354808">
                  <a:extLst>
                    <a:ext uri="{9D8B030D-6E8A-4147-A177-3AD203B41FA5}">
                      <a16:colId xmlns:a16="http://schemas.microsoft.com/office/drawing/2014/main" val="740489939"/>
                    </a:ext>
                  </a:extLst>
                </a:gridCol>
              </a:tblGrid>
              <a:tr h="267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(x-1222)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(x-1222)</a:t>
                      </a:r>
                      <a:r>
                        <a:rPr lang="en-US" sz="20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448622"/>
                  </a:ext>
                </a:extLst>
              </a:tr>
              <a:tr h="211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1444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49215813"/>
                  </a:ext>
                </a:extLst>
              </a:tr>
              <a:tr h="211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361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14716381"/>
                  </a:ext>
                </a:extLst>
              </a:tr>
              <a:tr h="211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20183602"/>
                  </a:ext>
                </a:extLst>
              </a:tr>
              <a:tr h="211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09150536"/>
                  </a:ext>
                </a:extLst>
              </a:tr>
              <a:tr h="211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441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6255004"/>
                  </a:ext>
                </a:extLst>
              </a:tr>
              <a:tr h="211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10459869"/>
                  </a:ext>
                </a:extLst>
              </a:tr>
              <a:tr h="211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1269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2209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38512119"/>
                  </a:ext>
                </a:extLst>
              </a:tr>
              <a:tr h="211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22572528"/>
                  </a:ext>
                </a:extLst>
              </a:tr>
              <a:tr h="211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4356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5861953"/>
                  </a:ext>
                </a:extLst>
              </a:tr>
              <a:tr h="211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676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3064954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B64421D-05DB-42DB-B6B7-7C00C88355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07160" y="3574419"/>
          <a:ext cx="2714742" cy="1097280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1748988">
                  <a:extLst>
                    <a:ext uri="{9D8B030D-6E8A-4147-A177-3AD203B41FA5}">
                      <a16:colId xmlns:a16="http://schemas.microsoft.com/office/drawing/2014/main" val="3691969672"/>
                    </a:ext>
                  </a:extLst>
                </a:gridCol>
                <a:gridCol w="965754">
                  <a:extLst>
                    <a:ext uri="{9D8B030D-6E8A-4147-A177-3AD203B41FA5}">
                      <a16:colId xmlns:a16="http://schemas.microsoft.com/office/drawing/2014/main" val="557482043"/>
                    </a:ext>
                  </a:extLst>
                </a:gridCol>
              </a:tblGrid>
              <a:tr h="2799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u="none" strike="noStrike" cap="none" dirty="0">
                          <a:solidFill>
                            <a:schemeClr val="bg1"/>
                          </a:solidFill>
                          <a:sym typeface="Symbol" panose="05050102010706020507" pitchFamily="18" charset="2"/>
                        </a:rPr>
                        <a:t></a:t>
                      </a:r>
                      <a:r>
                        <a:rPr lang="en-US" sz="2000" u="none" strike="noStrike" cap="none" dirty="0">
                          <a:solidFill>
                            <a:schemeClr val="bg1"/>
                          </a:solidFill>
                          <a:sym typeface="Arial"/>
                        </a:rPr>
                        <a:t>(x-1222)</a:t>
                      </a:r>
                      <a:r>
                        <a:rPr lang="en-US" sz="2000" u="none" strike="noStrike" cap="none" baseline="30000" dirty="0">
                          <a:solidFill>
                            <a:schemeClr val="bg1"/>
                          </a:solidFill>
                          <a:sym typeface="Arial"/>
                        </a:rPr>
                        <a:t>2</a:t>
                      </a:r>
                      <a:endParaRPr lang="en-US" sz="2000" b="1" i="0" u="none" strike="noStrike" cap="none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830445"/>
                  </a:ext>
                </a:extLst>
              </a:tr>
              <a:tr h="2799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u="sng" strike="noStrike" cap="none" dirty="0">
                          <a:solidFill>
                            <a:schemeClr val="bg1"/>
                          </a:solidFill>
                          <a:sym typeface="Symbol" panose="05050102010706020507" pitchFamily="18" charset="2"/>
                        </a:rPr>
                        <a:t></a:t>
                      </a:r>
                      <a:r>
                        <a:rPr lang="en-US" sz="2000" u="sng" strike="noStrike" cap="none" dirty="0">
                          <a:solidFill>
                            <a:schemeClr val="bg1"/>
                          </a:solidFill>
                          <a:sym typeface="Arial"/>
                        </a:rPr>
                        <a:t>(x-1222)</a:t>
                      </a:r>
                      <a:r>
                        <a:rPr lang="en-US" sz="2000" u="sng" strike="noStrike" cap="none" baseline="30000" dirty="0">
                          <a:solidFill>
                            <a:schemeClr val="bg1"/>
                          </a:solidFill>
                          <a:sym typeface="Arial"/>
                        </a:rPr>
                        <a:t>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u="none" strike="noStrike" cap="none" baseline="30000" dirty="0">
                          <a:solidFill>
                            <a:schemeClr val="bg1"/>
                          </a:solidFill>
                          <a:sym typeface="Arial"/>
                        </a:rPr>
                        <a:t>          </a:t>
                      </a:r>
                      <a:r>
                        <a:rPr lang="en-US" sz="2000" u="none" strike="noStrike" cap="none" dirty="0">
                          <a:solidFill>
                            <a:schemeClr val="bg1"/>
                          </a:solidFill>
                          <a:sym typeface="Arial"/>
                        </a:rPr>
                        <a:t>9</a:t>
                      </a:r>
                      <a:endParaRPr lang="en-US" sz="2000" b="1" i="0" u="none" strike="noStrike" cap="none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1248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341520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F7437D7-03A1-464E-9CB1-E2563FBA562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95806" y="5848469"/>
          <a:ext cx="1364866" cy="39624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364866">
                  <a:extLst>
                    <a:ext uri="{9D8B030D-6E8A-4147-A177-3AD203B41FA5}">
                      <a16:colId xmlns:a16="http://schemas.microsoft.com/office/drawing/2014/main" val="466776275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5129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E6DC6DE-E89A-442C-A6C9-205C1DC0E686}"/>
                  </a:ext>
                </a:extLst>
              </p:cNvPr>
              <p:cNvSpPr/>
              <p:nvPr/>
            </p:nvSpPr>
            <p:spPr>
              <a:xfrm>
                <a:off x="4307160" y="2709657"/>
                <a:ext cx="1930593" cy="709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𝛴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E6DC6DE-E89A-442C-A6C9-205C1DC0E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160" y="2709657"/>
                <a:ext cx="1930593" cy="709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56DE24-8A15-466C-B3CC-DF4847D03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Studentische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424575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0C9A-9DE5-45BE-9DBF-218B9414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Studentischer t-Test Beispiel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A242-084D-45BF-9823-26F3775D9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88215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noProof="0" dirty="0"/>
                  <a:t>Berechne den t-Wert</a:t>
                </a:r>
              </a:p>
              <a:p>
                <a:pPr marL="0" indent="0">
                  <a:buNone/>
                </a:pPr>
                <a:endParaRPr lang="de-DE" sz="2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 noProof="0">
                          <a:solidFill>
                            <a:srgbClr val="1F77B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 noProof="0">
                              <a:solidFill>
                                <a:srgbClr val="1F77B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de-DE" sz="2400" i="1" noProof="0">
                                  <a:solidFill>
                                    <a:srgbClr val="1F77B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2400" i="1" noProof="0">
                                      <a:solidFill>
                                        <a:srgbClr val="1F77B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 noProof="0">
                                      <a:solidFill>
                                        <a:srgbClr val="1F77B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400" i="1" noProof="0">
                                      <a:solidFill>
                                        <a:srgbClr val="1F77B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de-DE" sz="2400" i="1" noProof="0">
                              <a:solidFill>
                                <a:srgbClr val="1F77B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de-DE" sz="2400" i="1" noProof="0">
                                  <a:solidFill>
                                    <a:srgbClr val="1F77B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2400" i="1" noProof="0">
                                      <a:solidFill>
                                        <a:srgbClr val="1F77B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 noProof="0">
                                      <a:solidFill>
                                        <a:srgbClr val="1F77B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400" i="1" noProof="0">
                                      <a:solidFill>
                                        <a:srgbClr val="1F77B4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2400" i="1" noProof="0">
                                  <a:solidFill>
                                    <a:srgbClr val="1F77B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de-DE" sz="2400" i="1" noProof="0">
                                      <a:solidFill>
                                        <a:srgbClr val="1F77B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sz="2400" i="1" noProof="0">
                                          <a:solidFill>
                                            <a:srgbClr val="1F77B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de-DE" sz="2400" i="1" noProof="0">
                                              <a:solidFill>
                                                <a:srgbClr val="1F77B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 noProof="0">
                                              <a:solidFill>
                                                <a:srgbClr val="1F77B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de-DE" sz="2400" i="1" noProof="0">
                                              <a:solidFill>
                                                <a:srgbClr val="1F77B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de-DE" sz="2400" i="1" noProof="0">
                                          <a:solidFill>
                                            <a:srgbClr val="1F77B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2400" i="1" noProof="0">
                                          <a:solidFill>
                                            <a:srgbClr val="1F77B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noProof="0">
                                          <a:solidFill>
                                            <a:srgbClr val="1F77B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de-DE" sz="2400" i="1" noProof="0">
                                          <a:solidFill>
                                            <a:srgbClr val="1F77B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2400" i="1" noProof="0">
                                  <a:solidFill>
                                    <a:srgbClr val="1F77B4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2400" i="1" noProof="0">
                                      <a:solidFill>
                                        <a:srgbClr val="1F77B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sz="2400" i="1" noProof="0">
                                          <a:solidFill>
                                            <a:srgbClr val="1F77B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de-DE" sz="2400" i="1" noProof="0">
                                              <a:solidFill>
                                                <a:srgbClr val="1F77B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 noProof="0">
                                              <a:solidFill>
                                                <a:srgbClr val="1F77B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de-DE" sz="2400" i="1" noProof="0">
                                              <a:solidFill>
                                                <a:srgbClr val="1F77B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de-DE" sz="2400" i="1" noProof="0">
                                          <a:solidFill>
                                            <a:srgbClr val="1F77B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2400" i="1" noProof="0">
                                          <a:solidFill>
                                            <a:srgbClr val="1F77B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noProof="0">
                                          <a:solidFill>
                                            <a:srgbClr val="1F77B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de-DE" sz="2400" i="1" noProof="0">
                                          <a:solidFill>
                                            <a:srgbClr val="1F77B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de-DE" sz="2400" i="1" noProof="0" dirty="0">
                  <a:solidFill>
                    <a:srgbClr val="1F77B4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 noProof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24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de-DE" sz="24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400" i="1" noProof="0">
                                      <a:latin typeface="Cambria Math" panose="02040503050406030204" pitchFamily="18" charset="0"/>
                                    </a:rPr>
                                    <m:t>1248</m:t>
                                  </m:r>
                                </m:num>
                                <m:den>
                                  <m:r>
                                    <a:rPr lang="de-DE" sz="2400" i="1" noProof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  <m:r>
                                <a:rPr lang="de-DE" sz="2400" i="1" noProof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24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400" i="1" noProof="0">
                                      <a:latin typeface="Cambria Math" panose="02040503050406030204" pitchFamily="18" charset="0"/>
                                    </a:rPr>
                                    <m:t>1246</m:t>
                                  </m:r>
                                </m:num>
                                <m:den>
                                  <m:r>
                                    <a:rPr lang="de-DE" sz="2400" i="1" noProof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de-DE" sz="2400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 noProof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de-DE" sz="2400" i="1" noProof="0">
                              <a:latin typeface="Cambria Math" panose="02040503050406030204" pitchFamily="18" charset="0"/>
                            </a:rPr>
                            <m:t>15.792</m:t>
                          </m:r>
                        </m:den>
                      </m:f>
                    </m:oMath>
                  </m:oMathPara>
                </a14:m>
                <a:endParaRPr lang="de-DE" sz="2400" i="1" noProof="0" dirty="0">
                  <a:solidFill>
                    <a:srgbClr val="1F77B4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de-DE" sz="2400" i="1" noProof="0" dirty="0">
                  <a:solidFill>
                    <a:srgbClr val="1F77B4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sz="2400" noProof="0" dirty="0"/>
                  <a:t>= 2,28</a:t>
                </a:r>
              </a:p>
              <a:p>
                <a:pPr marL="0" indent="0">
                  <a:buNone/>
                </a:pPr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A242-084D-45BF-9823-26F3775D9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88215" cy="4667250"/>
              </a:xfrm>
              <a:blipFill>
                <a:blip r:embed="rId3"/>
                <a:stretch>
                  <a:fillRect l="-1644" t="-20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3382DA-047B-4599-8DB8-8702666740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24662" y="1414005"/>
          <a:ext cx="2468880" cy="3520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4440">
                  <a:extLst>
                    <a:ext uri="{9D8B030D-6E8A-4147-A177-3AD203B41FA5}">
                      <a16:colId xmlns:a16="http://schemas.microsoft.com/office/drawing/2014/main" val="3199357098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421127579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8773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46707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91684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52675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1193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1650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68278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6544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1269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84976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31236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1161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945485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803788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CA9B77-A6A5-4C42-B1AA-46A09B2DD43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54022" y="4948661"/>
          <a:ext cx="3539520" cy="1188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0640">
                  <a:extLst>
                    <a:ext uri="{9D8B030D-6E8A-4147-A177-3AD203B41FA5}">
                      <a16:colId xmlns:a16="http://schemas.microsoft.com/office/drawing/2014/main" val="3599212556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307912166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409823425"/>
                    </a:ext>
                  </a:extLst>
                </a:gridCol>
              </a:tblGrid>
              <a:tr h="301752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x̅</a:t>
                      </a:r>
                      <a:r>
                        <a:rPr lang="en-US" sz="2000" b="1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  <a:endParaRPr lang="en-US" sz="2000" b="0" baseline="-25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x̅</a:t>
                      </a:r>
                      <a:r>
                        <a:rPr lang="en-US" sz="2000" b="1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  <a:endParaRPr lang="en-US" sz="2000" b="0" baseline="-25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2946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20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494403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2000" dirty="0"/>
                        <a:t>Varianz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9431043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5D6871-AA9F-44D4-9847-14223F236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Studentische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253137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27F0-4C63-4A7F-B8C3-FFB6BCD9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t-Test 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7C914-EDDC-44D7-80DD-A6E931D2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Suche nun den kritischen Wert in der t-Tabelle</a:t>
            </a:r>
          </a:p>
          <a:p>
            <a:r>
              <a:rPr lang="de-DE" noProof="0" dirty="0"/>
              <a:t>einseitiger Test (</a:t>
            </a:r>
            <a:r>
              <a:rPr lang="de-DE" noProof="0" dirty="0" err="1"/>
              <a:t>one-tail</a:t>
            </a:r>
            <a:r>
              <a:rPr lang="de-DE" noProof="0" dirty="0"/>
              <a:t>)</a:t>
            </a:r>
          </a:p>
          <a:p>
            <a:r>
              <a:rPr lang="de-DE" noProof="0" dirty="0"/>
              <a:t>95% Vertrauen</a:t>
            </a:r>
          </a:p>
          <a:p>
            <a:r>
              <a:rPr lang="de-DE" noProof="0" dirty="0"/>
              <a:t>18 Freiheitsgrade</a:t>
            </a:r>
          </a:p>
          <a:p>
            <a:endParaRPr lang="de-DE" noProof="0" dirty="0"/>
          </a:p>
          <a:p>
            <a:endParaRPr lang="de-DE" noProof="0" dirty="0"/>
          </a:p>
          <a:p>
            <a:r>
              <a:rPr lang="de-DE" noProof="0" dirty="0"/>
              <a:t>kritischer Wert = 1,734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57D9E7-8AC5-436B-A4EF-FAB62A74F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39551"/>
              </p:ext>
            </p:extLst>
          </p:nvPr>
        </p:nvGraphicFramePr>
        <p:xfrm>
          <a:off x="5033818" y="2576315"/>
          <a:ext cx="6887889" cy="334140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96964">
                  <a:extLst>
                    <a:ext uri="{9D8B030D-6E8A-4147-A177-3AD203B41FA5}">
                      <a16:colId xmlns:a16="http://schemas.microsoft.com/office/drawing/2014/main" val="4200730270"/>
                    </a:ext>
                  </a:extLst>
                </a:gridCol>
                <a:gridCol w="1038185">
                  <a:extLst>
                    <a:ext uri="{9D8B030D-6E8A-4147-A177-3AD203B41FA5}">
                      <a16:colId xmlns:a16="http://schemas.microsoft.com/office/drawing/2014/main" val="2268788592"/>
                    </a:ext>
                  </a:extLst>
                </a:gridCol>
                <a:gridCol w="1038185">
                  <a:extLst>
                    <a:ext uri="{9D8B030D-6E8A-4147-A177-3AD203B41FA5}">
                      <a16:colId xmlns:a16="http://schemas.microsoft.com/office/drawing/2014/main" val="164277860"/>
                    </a:ext>
                  </a:extLst>
                </a:gridCol>
                <a:gridCol w="1038185">
                  <a:extLst>
                    <a:ext uri="{9D8B030D-6E8A-4147-A177-3AD203B41FA5}">
                      <a16:colId xmlns:a16="http://schemas.microsoft.com/office/drawing/2014/main" val="454164327"/>
                    </a:ext>
                  </a:extLst>
                </a:gridCol>
                <a:gridCol w="1038185">
                  <a:extLst>
                    <a:ext uri="{9D8B030D-6E8A-4147-A177-3AD203B41FA5}">
                      <a16:colId xmlns:a16="http://schemas.microsoft.com/office/drawing/2014/main" val="2973987938"/>
                    </a:ext>
                  </a:extLst>
                </a:gridCol>
                <a:gridCol w="1038185">
                  <a:extLst>
                    <a:ext uri="{9D8B030D-6E8A-4147-A177-3AD203B41FA5}">
                      <a16:colId xmlns:a16="http://schemas.microsoft.com/office/drawing/2014/main" val="2634164374"/>
                    </a:ext>
                  </a:extLst>
                </a:gridCol>
              </a:tblGrid>
              <a:tr h="556901"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cum. prob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US" sz="2800" baseline="-25000" dirty="0">
                          <a:solidFill>
                            <a:schemeClr val="bg1"/>
                          </a:solidFill>
                        </a:rPr>
                        <a:t>.90</a:t>
                      </a:r>
                      <a:endParaRPr lang="en-US" sz="2800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US" sz="2800" baseline="-25000" dirty="0">
                          <a:solidFill>
                            <a:schemeClr val="bg1"/>
                          </a:solidFill>
                        </a:rPr>
                        <a:t>.95</a:t>
                      </a:r>
                      <a:endParaRPr lang="en-US" sz="2800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US" sz="2800" baseline="-25000" dirty="0">
                          <a:solidFill>
                            <a:schemeClr val="bg1"/>
                          </a:solidFill>
                        </a:rPr>
                        <a:t>.975</a:t>
                      </a:r>
                      <a:endParaRPr lang="en-US" sz="2800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US" sz="2800" baseline="-25000" dirty="0">
                          <a:solidFill>
                            <a:schemeClr val="bg1"/>
                          </a:solidFill>
                        </a:rPr>
                        <a:t>.99</a:t>
                      </a:r>
                      <a:endParaRPr lang="en-US" sz="2800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US" sz="2800" baseline="-25000" dirty="0">
                          <a:solidFill>
                            <a:schemeClr val="bg1"/>
                          </a:solidFill>
                        </a:rPr>
                        <a:t>.995</a:t>
                      </a:r>
                      <a:endParaRPr lang="en-US" sz="2800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546054"/>
                  </a:ext>
                </a:extLst>
              </a:tr>
              <a:tr h="556901"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one-tail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0.10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0.05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0.025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0.01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0.005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478533"/>
                  </a:ext>
                </a:extLst>
              </a:tr>
              <a:tr h="556901"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two-tails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0.20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0.10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0.05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0.02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0.01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322610"/>
                  </a:ext>
                </a:extLst>
              </a:tr>
              <a:tr h="556901"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1.333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2.110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2.898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134038"/>
                  </a:ext>
                </a:extLst>
              </a:tr>
              <a:tr h="556901"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1.330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2.101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2.878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670052"/>
                  </a:ext>
                </a:extLst>
              </a:tr>
              <a:tr h="556901"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1.328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2.093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2.539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2.861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52564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014920-F107-4F9E-8261-886EBB7C82D6}"/>
              </a:ext>
            </a:extLst>
          </p:cNvPr>
          <p:cNvSpPr/>
          <p:nvPr/>
        </p:nvSpPr>
        <p:spPr>
          <a:xfrm>
            <a:off x="5430981" y="3197935"/>
            <a:ext cx="1281907" cy="388374"/>
          </a:xfrm>
          <a:prstGeom prst="roundRect">
            <a:avLst/>
          </a:prstGeom>
          <a:noFill/>
          <a:ln w="571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0A0B16-F900-426C-87AA-A11A39F05BB9}"/>
              </a:ext>
            </a:extLst>
          </p:cNvPr>
          <p:cNvSpPr/>
          <p:nvPr/>
        </p:nvSpPr>
        <p:spPr>
          <a:xfrm>
            <a:off x="7898855" y="3209271"/>
            <a:ext cx="756326" cy="388374"/>
          </a:xfrm>
          <a:prstGeom prst="roundRect">
            <a:avLst/>
          </a:prstGeom>
          <a:noFill/>
          <a:ln w="571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A9626C-3AFB-45DD-88F6-01E5E0E0E070}"/>
              </a:ext>
            </a:extLst>
          </p:cNvPr>
          <p:cNvSpPr/>
          <p:nvPr/>
        </p:nvSpPr>
        <p:spPr>
          <a:xfrm>
            <a:off x="6226267" y="4873732"/>
            <a:ext cx="469368" cy="388374"/>
          </a:xfrm>
          <a:prstGeom prst="roundRect">
            <a:avLst/>
          </a:prstGeom>
          <a:noFill/>
          <a:ln w="571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EF84AF-6236-4E59-B036-FCED726ED20A}"/>
              </a:ext>
            </a:extLst>
          </p:cNvPr>
          <p:cNvSpPr/>
          <p:nvPr/>
        </p:nvSpPr>
        <p:spPr>
          <a:xfrm>
            <a:off x="7783483" y="4746353"/>
            <a:ext cx="987069" cy="6086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D97AAD9-3D76-47EE-9BAC-7F7AF6C04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393743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0C9A-9DE5-45BE-9DBF-218B9414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Studentischer t-Test Beispiel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A242-084D-45BF-9823-26F3775D9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88215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noProof="0" dirty="0"/>
                  <a:t>Vergleiche nun unseren t-Wert (2,28) mit dem kritischen Wert (1,734):</a:t>
                </a:r>
              </a:p>
              <a:p>
                <a:pPr marL="0" indent="0">
                  <a:buNone/>
                </a:pPr>
                <a:endParaRPr lang="de-DE" noProof="0" dirty="0"/>
              </a:p>
              <a:p>
                <a:pPr marL="0" indent="0">
                  <a:buNone/>
                </a:pPr>
                <a:r>
                  <a:rPr lang="de-DE" sz="2400" noProof="0" dirty="0"/>
                  <a:t>	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2.28&gt;1.734</m:t>
                    </m:r>
                  </m:oMath>
                </a14:m>
                <a:endParaRPr lang="de-DE" b="1" noProof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br>
                  <a:rPr lang="de-DE" noProof="0" dirty="0"/>
                </a:br>
                <a:br>
                  <a:rPr lang="de-DE" noProof="0" dirty="0"/>
                </a:br>
                <a:r>
                  <a:rPr lang="de-DE" noProof="0" dirty="0"/>
                  <a:t>Da unser berechneter t-Wert </a:t>
                </a:r>
                <a:r>
                  <a:rPr lang="de-DE" i="1" noProof="0" dirty="0"/>
                  <a:t>größer</a:t>
                </a:r>
                <a:r>
                  <a:rPr lang="de-DE" noProof="0" dirty="0"/>
                  <a:t> als der kritische Wert ist, lehnen wir die Nullhypothese ab.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A242-084D-45BF-9823-26F3775D9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88215" cy="4667250"/>
              </a:xfrm>
              <a:blipFill>
                <a:blip r:embed="rId3"/>
                <a:stretch>
                  <a:fillRect l="-1644" t="-2089" r="-20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3382DA-047B-4599-8DB8-8702666740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24662" y="1414005"/>
          <a:ext cx="2468880" cy="3520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4440">
                  <a:extLst>
                    <a:ext uri="{9D8B030D-6E8A-4147-A177-3AD203B41FA5}">
                      <a16:colId xmlns:a16="http://schemas.microsoft.com/office/drawing/2014/main" val="3199357098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421127579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8773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46707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91684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52675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1193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1650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68278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6544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1269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84976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31236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1161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945485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803788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E0970-43FA-445C-977B-DC3A406A8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Studentische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311962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27F0-4C63-4A7F-B8C3-FFB6BCD9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t-Test 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7C914-EDDC-44D7-80DD-A6E931D2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Wir glauben demnach mit 95%-iger Sicherheit, dass Anlage A mehr Autos pro Tag produziert als Anlage B.</a:t>
            </a:r>
          </a:p>
          <a:p>
            <a:r>
              <a:rPr lang="de-DE" noProof="0" dirty="0"/>
              <a:t>Wir beschließen damit, das Werk B zu schließen.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AC11B-A04E-48DF-97C3-EC492DF1F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85"/>
          <a:stretch/>
        </p:blipFill>
        <p:spPr>
          <a:xfrm>
            <a:off x="838200" y="3692106"/>
            <a:ext cx="4484501" cy="248485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C38CC-E762-46DE-8EE9-90F47AED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37822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C31F-9067-4964-AEF2-68322B2A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t-Test in Excel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02D1EE-62E1-4795-AE43-CD1C5AA5F45B}"/>
              </a:ext>
            </a:extLst>
          </p:cNvPr>
          <p:cNvGrpSpPr/>
          <p:nvPr/>
        </p:nvGrpSpPr>
        <p:grpSpPr>
          <a:xfrm>
            <a:off x="431322" y="1828801"/>
            <a:ext cx="11068838" cy="4019908"/>
            <a:chOff x="984561" y="2256732"/>
            <a:chExt cx="8520600" cy="25040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87AA06-C895-4115-81ED-1F84E6AB5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561" y="2256732"/>
              <a:ext cx="8520600" cy="250401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3831329-C240-425B-AD1D-0C2CE8C56BA3}"/>
                </a:ext>
              </a:extLst>
            </p:cNvPr>
            <p:cNvGrpSpPr/>
            <p:nvPr/>
          </p:nvGrpSpPr>
          <p:grpSpPr>
            <a:xfrm>
              <a:off x="1223325" y="2476150"/>
              <a:ext cx="3309079" cy="1738927"/>
              <a:chOff x="1223325" y="2476150"/>
              <a:chExt cx="3309079" cy="173892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27974D75-2347-4182-9149-E5D4B010CB42}"/>
                      </a:ext>
                    </a:extLst>
                  </p14:cNvPr>
                  <p14:cNvContentPartPr/>
                  <p14:nvPr/>
                </p14:nvContentPartPr>
                <p14:xfrm>
                  <a:off x="1226164" y="2476150"/>
                  <a:ext cx="2432160" cy="6660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27974D75-2347-4182-9149-E5D4B010CB42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98450" y="2431150"/>
                    <a:ext cx="2487310" cy="1563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64D9D077-BE7E-458B-8B8F-9F9D57012AA9}"/>
                      </a:ext>
                    </a:extLst>
                  </p14:cNvPr>
                  <p14:cNvContentPartPr/>
                  <p14:nvPr/>
                </p14:nvContentPartPr>
                <p14:xfrm>
                  <a:off x="1223325" y="4178648"/>
                  <a:ext cx="904680" cy="2052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64D9D077-BE7E-458B-8B8F-9F9D57012AA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195608" y="4133549"/>
                    <a:ext cx="959837" cy="1104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E6918354-32BA-48EC-9C27-52AF6AB01D1A}"/>
                      </a:ext>
                    </a:extLst>
                  </p14:cNvPr>
                  <p14:cNvContentPartPr/>
                  <p14:nvPr/>
                </p14:nvContentPartPr>
                <p14:xfrm>
                  <a:off x="3889084" y="4148477"/>
                  <a:ext cx="643320" cy="666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E6918354-32BA-48EC-9C27-52AF6AB01D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861367" y="4103324"/>
                    <a:ext cx="698478" cy="1566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70DB4CC5-C889-4013-A91D-5F073D817A12}"/>
                      </a:ext>
                    </a:extLst>
                  </p14:cNvPr>
                  <p14:cNvContentPartPr/>
                  <p14:nvPr/>
                </p14:nvContentPartPr>
                <p14:xfrm>
                  <a:off x="1236244" y="3877270"/>
                  <a:ext cx="281520" cy="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70DB4CC5-C889-4013-A91D-5F073D817A1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208535" y="3805270"/>
                    <a:ext cx="33666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1B697BB3-C9C5-4B83-B420-E22F24584EBF}"/>
                      </a:ext>
                    </a:extLst>
                  </p14:cNvPr>
                  <p14:cNvContentPartPr/>
                  <p14:nvPr/>
                </p14:nvContentPartPr>
                <p14:xfrm>
                  <a:off x="3828604" y="3867190"/>
                  <a:ext cx="693720" cy="36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1B697BB3-C9C5-4B83-B420-E22F24584EB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800888" y="3795190"/>
                    <a:ext cx="748874" cy="14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954C39-C2EB-40F1-B847-7C98A2A0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702945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C31F-9067-4964-AEF2-68322B2A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t-Test in Python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F46D687-1368-4E81-B4F3-08BEB598D8E8}"/>
              </a:ext>
            </a:extLst>
          </p:cNvPr>
          <p:cNvSpPr txBox="1">
            <a:spLocks/>
          </p:cNvSpPr>
          <p:nvPr/>
        </p:nvSpPr>
        <p:spPr>
          <a:xfrm>
            <a:off x="1687902" y="1885720"/>
            <a:ext cx="8816196" cy="3613490"/>
          </a:xfrm>
          <a:prstGeom prst="rect">
            <a:avLst/>
          </a:prstGeom>
          <a:ln w="19050">
            <a:solidFill>
              <a:schemeClr val="bg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A5002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200" dirty="0">
                <a:latin typeface="Lucida Console" panose="020B0609040504020204" pitchFamily="49" charset="0"/>
              </a:rPr>
              <a:t> from scipy.stats import ttest_ind</a:t>
            </a:r>
          </a:p>
          <a:p>
            <a:pPr marL="114300" indent="0">
              <a:buFont typeface="Arial" panose="020B0604020202020204" pitchFamily="34" charset="0"/>
              <a:buNone/>
            </a:pPr>
            <a:r>
              <a:rPr lang="pl-PL" sz="2200" dirty="0">
                <a:solidFill>
                  <a:srgbClr val="C00000"/>
                </a:solidFill>
                <a:latin typeface="Lucida Console" panose="020B0609040504020204" pitchFamily="49" charset="0"/>
              </a:rPr>
              <a:t>&gt;&gt;&gt;</a:t>
            </a:r>
            <a:r>
              <a:rPr lang="pl-PL" sz="2200" dirty="0">
                <a:latin typeface="Lucida Console" panose="020B0609040504020204" pitchFamily="49" charset="0"/>
              </a:rPr>
              <a:t> </a:t>
            </a:r>
            <a:r>
              <a:rPr lang="en-US" sz="2200" dirty="0">
                <a:latin typeface="Lucida Console" panose="020B0609040504020204" pitchFamily="49" charset="0"/>
              </a:rPr>
              <a:t>a</a:t>
            </a:r>
            <a:r>
              <a:rPr lang="pl-PL" sz="2200" dirty="0">
                <a:latin typeface="Lucida Console" panose="020B0609040504020204" pitchFamily="49" charset="0"/>
              </a:rPr>
              <a:t> = [</a:t>
            </a:r>
            <a:r>
              <a:rPr lang="en-US" sz="2200" dirty="0">
                <a:latin typeface="Lucida Console" panose="020B0609040504020204" pitchFamily="49" charset="0"/>
              </a:rPr>
              <a:t>1184, 1203, 1219, … 1248</a:t>
            </a:r>
            <a:r>
              <a:rPr lang="pl-PL" sz="2200" dirty="0">
                <a:latin typeface="Lucida Console" panose="020B0609040504020204" pitchFamily="49" charset="0"/>
              </a:rPr>
              <a:t>] </a:t>
            </a:r>
            <a:endParaRPr lang="en-US" sz="2200" dirty="0">
              <a:latin typeface="Lucida Console" panose="020B0609040504020204" pitchFamily="49" charset="0"/>
            </a:endParaRPr>
          </a:p>
          <a:p>
            <a:pPr marL="114300" indent="0">
              <a:buFont typeface="Arial" panose="020B0604020202020204" pitchFamily="34" charset="0"/>
              <a:buNone/>
            </a:pPr>
            <a:r>
              <a:rPr lang="pl-PL" sz="2200" dirty="0">
                <a:solidFill>
                  <a:srgbClr val="C00000"/>
                </a:solidFill>
                <a:latin typeface="Lucida Console" panose="020B0609040504020204" pitchFamily="49" charset="0"/>
              </a:rPr>
              <a:t>&gt;&gt;&gt;</a:t>
            </a:r>
            <a:r>
              <a:rPr lang="pl-PL" sz="2200" dirty="0">
                <a:latin typeface="Lucida Console" panose="020B0609040504020204" pitchFamily="49" charset="0"/>
              </a:rPr>
              <a:t> </a:t>
            </a:r>
            <a:r>
              <a:rPr lang="en-US" sz="2200" dirty="0">
                <a:latin typeface="Lucida Console" panose="020B0609040504020204" pitchFamily="49" charset="0"/>
              </a:rPr>
              <a:t>b</a:t>
            </a:r>
            <a:r>
              <a:rPr lang="pl-PL" sz="2200" dirty="0">
                <a:latin typeface="Lucida Console" panose="020B0609040504020204" pitchFamily="49" charset="0"/>
              </a:rPr>
              <a:t> = [</a:t>
            </a:r>
            <a:r>
              <a:rPr lang="en-US" sz="2200" dirty="0">
                <a:latin typeface="Lucida Console" panose="020B0609040504020204" pitchFamily="49" charset="0"/>
              </a:rPr>
              <a:t>1136, 1178, 1212, … 1148</a:t>
            </a:r>
            <a:r>
              <a:rPr lang="pl-PL" sz="2200" dirty="0">
                <a:latin typeface="Lucida Console" panose="020B0609040504020204" pitchFamily="49" charset="0"/>
              </a:rPr>
              <a:t>]</a:t>
            </a:r>
          </a:p>
          <a:p>
            <a:pPr marL="690563" indent="-577850">
              <a:buFont typeface="Arial" panose="020B0604020202020204" pitchFamily="34" charset="0"/>
              <a:buNone/>
            </a:pPr>
            <a:r>
              <a:rPr lang="pl-PL" sz="2200" dirty="0">
                <a:solidFill>
                  <a:srgbClr val="C00000"/>
                </a:solidFill>
                <a:latin typeface="Lucida Console" panose="020B0609040504020204" pitchFamily="49" charset="0"/>
              </a:rPr>
              <a:t>&gt;&gt;&gt;</a:t>
            </a:r>
            <a:r>
              <a:rPr lang="pl-PL" sz="2200" dirty="0">
                <a:latin typeface="Lucida Console" panose="020B0609040504020204" pitchFamily="49" charset="0"/>
              </a:rPr>
              <a:t> ttest_ind(a,b).statistic</a:t>
            </a:r>
            <a:endParaRPr lang="en-US" sz="2200" dirty="0">
              <a:latin typeface="Lucida Console" panose="020B0609040504020204" pitchFamily="49" charset="0"/>
            </a:endParaRPr>
          </a:p>
          <a:p>
            <a:pPr marL="690563" indent="-57785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0070C0"/>
                </a:solidFill>
                <a:latin typeface="Lucida Console" panose="020B0609040504020204" pitchFamily="49" charset="0"/>
              </a:rPr>
              <a:t>2.2795770510504845</a:t>
            </a:r>
            <a:endParaRPr lang="en-US" sz="2200" dirty="0">
              <a:latin typeface="Lucida Console" panose="020B0609040504020204" pitchFamily="49" charset="0"/>
            </a:endParaRPr>
          </a:p>
          <a:p>
            <a:pPr marL="801688" indent="-688975">
              <a:buFont typeface="Arial" panose="020B0604020202020204" pitchFamily="34" charset="0"/>
              <a:buNone/>
            </a:pPr>
            <a:r>
              <a:rPr lang="pl-PL" sz="2200" dirty="0">
                <a:solidFill>
                  <a:srgbClr val="C00000"/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200" dirty="0">
                <a:latin typeface="Lucida Console" panose="020B0609040504020204" pitchFamily="49" charset="0"/>
              </a:rPr>
              <a:t> </a:t>
            </a:r>
            <a:r>
              <a:rPr lang="pl-PL" sz="2200" dirty="0">
                <a:latin typeface="Lucida Console" panose="020B0609040504020204" pitchFamily="49" charset="0"/>
              </a:rPr>
              <a:t>ttest_ind(a,b).pvalu</a:t>
            </a:r>
            <a:r>
              <a:rPr lang="en-US" sz="2200" dirty="0">
                <a:latin typeface="Lucida Console" panose="020B0609040504020204" pitchFamily="49" charset="0"/>
              </a:rPr>
              <a:t>e/2</a:t>
            </a:r>
          </a:p>
          <a:p>
            <a:pPr marL="801688" indent="-688975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0070C0"/>
                </a:solidFill>
                <a:latin typeface="Lucida Console" panose="020B0609040504020204" pitchFamily="49" charset="0"/>
              </a:rPr>
              <a:t>0.017522528133638322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6AA65F-626E-43CD-8DB7-7F20370AB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149150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8069-0B0E-458F-B97B-EC48B6363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/>
              <a:t>Als nächstes: </a:t>
            </a:r>
            <a:br>
              <a:rPr lang="de-DE" noProof="0" dirty="0"/>
            </a:br>
            <a:r>
              <a:rPr lang="de-DE" noProof="0" dirty="0"/>
              <a:t>ANOVA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30E6B-01DB-4D03-A2FC-F6ACF2BD0F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9062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FF5DD-6C6A-40A8-AD83-312B5B61E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solidFill>
                  <a:srgbClr val="009900"/>
                </a:solidFill>
              </a:rPr>
              <a:t>Self-Selection Bias</a:t>
            </a:r>
            <a:endParaRPr lang="de-DE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CDFBA-430A-430C-BD59-CBD10931D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de-DE" noProof="0" dirty="0"/>
              <a:t>Eine Online-Umfrage über eine Sportmannschaft</a:t>
            </a:r>
          </a:p>
          <a:p>
            <a:r>
              <a:rPr lang="de-DE" noProof="0" dirty="0"/>
              <a:t>Werden nur Leute beantworten, die sich für dieses Team stärker interessieren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2B340-0FE4-49EA-918B-04F0B286CA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0" b="7985"/>
          <a:stretch/>
        </p:blipFill>
        <p:spPr>
          <a:xfrm>
            <a:off x="6938387" y="3314395"/>
            <a:ext cx="4411226" cy="286256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F0061-6D02-4896-9B3C-E12472320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293877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E00F-9273-4D50-82E0-EDEB2D05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solidFill>
                  <a:srgbClr val="009900"/>
                </a:solidFill>
              </a:rPr>
              <a:t>Healthy-User Bias</a:t>
            </a:r>
            <a:endParaRPr lang="de-DE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816A5-0F78-45E6-95BD-D23E7C407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1392" cy="4351338"/>
          </a:xfrm>
        </p:spPr>
        <p:txBody>
          <a:bodyPr/>
          <a:lstStyle/>
          <a:p>
            <a:r>
              <a:rPr lang="de-DE" noProof="0" dirty="0"/>
              <a:t>Eine Umfrage bei Kunden an einem Obststand durchzuführen, um eine Verbindung zwischen Ernährung und Gesundheit zu untersuchen</a:t>
            </a:r>
          </a:p>
          <a:p>
            <a:r>
              <a:rPr lang="de-DE" noProof="0" dirty="0"/>
              <a:t>wird vermutlich Menschen erreichen, die auch </a:t>
            </a:r>
            <a:r>
              <a:rPr lang="de-DE" i="1" noProof="0" dirty="0"/>
              <a:t>andere Dinge </a:t>
            </a:r>
            <a:r>
              <a:rPr lang="de-DE" noProof="0" dirty="0"/>
              <a:t>tun, die einen noch größeren Einfluss auf ihre Gesundheit haben.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7A4F8-849D-4E4B-B85C-4E00DE85D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171"/>
          <a:stretch/>
        </p:blipFill>
        <p:spPr>
          <a:xfrm>
            <a:off x="7093299" y="3338570"/>
            <a:ext cx="4260501" cy="283839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42BA19-BDDF-49AD-8FFA-B9DE6D79C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216339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8A21-386E-4006-8F42-28BF576C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Stichprobenverzerrungen (Bias)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5C5C4-848A-49D3-9B27-4EAC43BA1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/>
          </a:p>
          <a:p>
            <a:pPr marL="457200" lvl="1" indent="0">
              <a:buNone/>
            </a:pPr>
            <a:r>
              <a:rPr lang="de-DE" sz="3600" b="1" noProof="0" dirty="0">
                <a:solidFill>
                  <a:schemeClr val="accent1"/>
                </a:solidFill>
              </a:rPr>
              <a:t>Überlebensirrtum (</a:t>
            </a:r>
            <a:r>
              <a:rPr lang="de-DE" sz="3600" b="1" noProof="0" dirty="0" err="1">
                <a:solidFill>
                  <a:schemeClr val="accent1"/>
                </a:solidFill>
              </a:rPr>
              <a:t>survivorship</a:t>
            </a:r>
            <a:r>
              <a:rPr lang="de-DE" sz="3600" b="1" noProof="0" dirty="0">
                <a:solidFill>
                  <a:schemeClr val="accent1"/>
                </a:solidFill>
              </a:rPr>
              <a:t> bias)</a:t>
            </a:r>
          </a:p>
          <a:p>
            <a:pPr marL="457200" lvl="1" indent="0">
              <a:buNone/>
            </a:pPr>
            <a:br>
              <a:rPr lang="de-DE" noProof="0" dirty="0"/>
            </a:br>
            <a:r>
              <a:rPr lang="de-DE" sz="2800" noProof="0" dirty="0"/>
              <a:t>Wenn sich eine Bevölkerung im Laufe der Zeit weiterentwickelt, kann es daran liegen, dass weniger Mitglieder die Bevölkerung aufgrund von Tod, Vertreibung, Umsiedlung usw. verlassen.</a:t>
            </a:r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22A35-348E-44B7-831B-AADD9BC4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124134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E4E25-6C46-4CAC-929F-59CE400CE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 klassisches Rätsel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6D809-7B92-4D6A-9170-7E8E3EB99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7875" cy="4351338"/>
          </a:xfrm>
        </p:spPr>
        <p:txBody>
          <a:bodyPr/>
          <a:lstStyle/>
          <a:p>
            <a:r>
              <a:rPr lang="de-DE" noProof="0" dirty="0"/>
              <a:t>Zu Beginn des Ersten Weltkrieges trugen britische Soldaten Stoffmützen.</a:t>
            </a:r>
          </a:p>
          <a:p>
            <a:r>
              <a:rPr lang="de-DE" noProof="0" dirty="0"/>
              <a:t>Dem Kriegsbüro wurde eine alarmierend hohe Zahl von </a:t>
            </a:r>
            <a:r>
              <a:rPr lang="de-DE" b="1" noProof="0" dirty="0"/>
              <a:t>Kopfverletzungen </a:t>
            </a:r>
            <a:r>
              <a:rPr lang="de-DE" noProof="0" dirty="0"/>
              <a:t>gemeldet, also gaben sie allen Soldaten Metallhelme.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88474-1634-46F8-8519-5146FC49D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0" t="13109" r="44948" b="23681"/>
          <a:stretch/>
        </p:blipFill>
        <p:spPr>
          <a:xfrm>
            <a:off x="7361354" y="3060907"/>
            <a:ext cx="3992446" cy="311605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01E0E-F291-45B5-A753-A8973D1AE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337498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4D781-6C0D-44F5-A3BD-E684EB985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 klassisches Rätsel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0DFD5-0EF5-433F-A646-BB944622A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7657" cy="4351338"/>
          </a:xfrm>
        </p:spPr>
        <p:txBody>
          <a:bodyPr/>
          <a:lstStyle/>
          <a:p>
            <a:r>
              <a:rPr lang="de-DE" noProof="0" dirty="0"/>
              <a:t>Sie waren überrascht, dass die Zahl der </a:t>
            </a:r>
            <a:r>
              <a:rPr lang="de-DE" b="1" noProof="0" dirty="0"/>
              <a:t>Kopfverletzungen</a:t>
            </a:r>
            <a:r>
              <a:rPr lang="de-DE" noProof="0" dirty="0"/>
              <a:t> mit der Verwendung von Metallhelmen </a:t>
            </a:r>
            <a:r>
              <a:rPr lang="de-DE" b="1" noProof="0" dirty="0"/>
              <a:t>stieg</a:t>
            </a:r>
            <a:r>
              <a:rPr lang="de-DE" noProof="0" dirty="0"/>
              <a:t>.</a:t>
            </a:r>
          </a:p>
          <a:p>
            <a:r>
              <a:rPr lang="de-DE" noProof="0" dirty="0"/>
              <a:t>Wenn die Schwere der Kämpfe vor und nach der Veränderung war gleich, warum sollte also die Anzahl der Kopfverletzungen zunehmen?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C9381-5115-4FC4-9C39-B4E271692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0" t="13109" r="44948" b="23681"/>
          <a:stretch/>
        </p:blipFill>
        <p:spPr>
          <a:xfrm>
            <a:off x="7361354" y="3060907"/>
            <a:ext cx="3992446" cy="311605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B4FBF-681F-43C0-B401-3EE901833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398096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4D781-6C0D-44F5-A3BD-E684EB985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 klassisches Rätsel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0DFD5-0EF5-433F-A646-BB944622A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7657" cy="4351338"/>
          </a:xfrm>
        </p:spPr>
        <p:txBody>
          <a:bodyPr/>
          <a:lstStyle/>
          <a:p>
            <a:r>
              <a:rPr lang="de-DE" noProof="0" dirty="0"/>
              <a:t>Antwort: Wir müssen </a:t>
            </a:r>
            <a:r>
              <a:rPr lang="de-DE" i="1" noProof="0" dirty="0"/>
              <a:t>alle</a:t>
            </a:r>
            <a:r>
              <a:rPr lang="de-DE" noProof="0" dirty="0"/>
              <a:t> Daten berücksichtigen!</a:t>
            </a:r>
          </a:p>
          <a:p>
            <a:r>
              <a:rPr lang="de-DE" noProof="0" dirty="0"/>
              <a:t>Vor dem Wechsel zum Stahlhelm führten viele der Angriffe, die zu </a:t>
            </a:r>
            <a:r>
              <a:rPr lang="de-DE" b="1" noProof="0" dirty="0"/>
              <a:t>Kopfverletzungen</a:t>
            </a:r>
            <a:r>
              <a:rPr lang="de-DE" noProof="0" dirty="0"/>
              <a:t> führten auch zum Tod der Soldaten mit Stoffmützen.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4AD71-E98E-4D5E-B9E7-39A903A737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9" t="42739" r="76272" b="46962"/>
          <a:stretch/>
        </p:blipFill>
        <p:spPr>
          <a:xfrm>
            <a:off x="7760365" y="4304310"/>
            <a:ext cx="3001137" cy="150989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40151-E7A9-48B3-9A97-C8A5EF54A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4885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ADFF9-D5B8-4C82-8415-CDD0F392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Noch ein Beispiel für das Überlebensirrtum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DFA4-AFE9-42ED-AC9A-92DE87E68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Im Zweiten Weltkrieg arbeitete der Statistiker Abraham Wald für Amerikas Statistical Research Group (SRG)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BF44F-EDD1-444D-87D5-BEB96FA9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964" y="3795086"/>
            <a:ext cx="3666836" cy="2381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D37D32-87C9-4BA9-B598-C7DD74C15FA6}"/>
              </a:ext>
            </a:extLst>
          </p:cNvPr>
          <p:cNvSpPr txBox="1"/>
          <p:nvPr/>
        </p:nvSpPr>
        <p:spPr>
          <a:xfrm>
            <a:off x="6923581" y="6341540"/>
            <a:ext cx="519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Quelle: https://en.wikipedia.org/wiki/Abraham_Wald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E951A-878C-41E5-865B-A862CD70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332107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37F2C-897E-C141-859A-162EE963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ist Statistik?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E3CBDB-8A10-2548-800D-ECC643ED6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Statistik</a:t>
            </a:r>
            <a:r>
              <a:rPr lang="de-DE" noProof="0" dirty="0"/>
              <a:t> ist die Anwendung dessen von dem was wir wissen auf das was wir wissen wollen.</a:t>
            </a:r>
          </a:p>
          <a:p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	</a:t>
            </a:r>
            <a:r>
              <a:rPr lang="de-DE" i="1" noProof="0" dirty="0"/>
              <a:t>Ist der DAX ein gutes Modell der gesamten deutschen 	Wirtschaft?</a:t>
            </a:r>
          </a:p>
          <a:p>
            <a:pPr marL="0" indent="0">
              <a:buNone/>
            </a:pPr>
            <a:r>
              <a:rPr lang="de-DE" noProof="0" dirty="0"/>
              <a:t>	</a:t>
            </a:r>
            <a:r>
              <a:rPr lang="de-DE" i="1" noProof="0" dirty="0"/>
              <a:t>Spiegelt die Bevölkerung von Bayern die gesamte </a:t>
            </a:r>
            <a:r>
              <a:rPr lang="de-DE" i="1" dirty="0"/>
              <a:t>deutsche</a:t>
            </a:r>
            <a:r>
              <a:rPr lang="de-DE" i="1" noProof="0" dirty="0"/>
              <a:t>	Bevölkerung wieder?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5A60C-5040-483B-9B8C-E35A1878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Statistik</a:t>
            </a:r>
          </a:p>
        </p:txBody>
      </p:sp>
    </p:spTree>
    <p:extLst>
      <p:ext uri="{BB962C8B-B14F-4D97-AF65-F5344CB8AC3E}">
        <p14:creationId xmlns:p14="http://schemas.microsoft.com/office/powerpoint/2010/main" val="344459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ADFF9-D5B8-4C82-8415-CDD0F392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Noch ein Beispiel für das Überlebensirrtum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DFA4-AFE9-42ED-AC9A-92DE87E68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 Problem, an dem die SRG arbeitete, war die Untersuchung der Verteilung von Flugzeugschäden durch feindliches Feuer, um daraus</a:t>
            </a:r>
            <a:br>
              <a:rPr lang="de-DE" noProof="0" dirty="0"/>
            </a:br>
            <a:r>
              <a:rPr lang="de-DE" noProof="0" dirty="0"/>
              <a:t>die beste Platzierung von zusätzlichen Rüstungen abzuleiten.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BF44F-EDD1-444D-87D5-BEB96FA9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964" y="3795086"/>
            <a:ext cx="3666836" cy="2381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D37D32-87C9-4BA9-B598-C7DD74C15FA6}"/>
              </a:ext>
            </a:extLst>
          </p:cNvPr>
          <p:cNvSpPr txBox="1"/>
          <p:nvPr/>
        </p:nvSpPr>
        <p:spPr>
          <a:xfrm>
            <a:off x="6923581" y="6341540"/>
            <a:ext cx="519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Quelle: https://en.wikipedia.org/wiki/Abraham_Wald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95A53-487C-4E13-B208-F6DFEA231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1644799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ADFF9-D5B8-4C82-8415-CDD0F392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Noch ein Beispiel für das Überlebensirrtum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DFA4-AFE9-42ED-AC9A-92DE87E68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Wald sah das anders - er meinte, dass die Schäden </a:t>
            </a:r>
            <a:r>
              <a:rPr lang="de-DE" b="1" noProof="0" dirty="0"/>
              <a:t>gleichmäßiger verteilt </a:t>
            </a:r>
            <a:r>
              <a:rPr lang="de-DE" noProof="0" dirty="0"/>
              <a:t>seien, und dass Flugzeuge, die sogar noch zurückkehren könnten, an weniger verwundbaren Teilen getroffen worden seien.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BF44F-EDD1-444D-87D5-BEB96FA9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964" y="3795086"/>
            <a:ext cx="3666836" cy="2381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D37D32-87C9-4BA9-B598-C7DD74C15FA6}"/>
              </a:ext>
            </a:extLst>
          </p:cNvPr>
          <p:cNvSpPr txBox="1"/>
          <p:nvPr/>
        </p:nvSpPr>
        <p:spPr>
          <a:xfrm>
            <a:off x="6923581" y="6341540"/>
            <a:ext cx="519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Quelle: https://en.wikipedia.org/wiki/Abraham_Wald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6FAB5-97E6-4DD2-81A5-F2F5E4734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3394710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ADFF9-D5B8-4C82-8415-CDD0F392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Noch ein Beispiel für das Überlebensirrtum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DFA4-AFE9-42ED-AC9A-92DE87E68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Wald schlug vor, dass die Navy die Flugzeugteile verstärken solle, an denen die zurückkehrenden Maschinen </a:t>
            </a:r>
            <a:r>
              <a:rPr lang="de-DE" b="1" noProof="0" dirty="0"/>
              <a:t>nicht beschädigt </a:t>
            </a:r>
            <a:r>
              <a:rPr lang="de-DE" noProof="0" dirty="0"/>
              <a:t>seien. Das seien die Teile, die bei einem Treffer das Flugzeug zum Absturz bringen würden.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BF44F-EDD1-444D-87D5-BEB96FA9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964" y="3795086"/>
            <a:ext cx="3666836" cy="2381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D37D32-87C9-4BA9-B598-C7DD74C15FA6}"/>
              </a:ext>
            </a:extLst>
          </p:cNvPr>
          <p:cNvSpPr txBox="1"/>
          <p:nvPr/>
        </p:nvSpPr>
        <p:spPr>
          <a:xfrm>
            <a:off x="6923581" y="6341540"/>
            <a:ext cx="519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Quelle: https://en.wikipedia.org/wiki/Abraham_Wald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16A4F-B57A-4351-9C8B-05004568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1514583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F606-A43B-4BDD-95B5-C08FCD4B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Stichprobenarten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09E73-BE9F-4FDB-A2F3-2B6A572AF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Einfache Zufallsstichprobe (Random)</a:t>
            </a:r>
          </a:p>
          <a:p>
            <a:r>
              <a:rPr lang="de-DE" noProof="0" dirty="0"/>
              <a:t>Geschichtete Zufallsstichprobe (Stratified Random)</a:t>
            </a:r>
          </a:p>
          <a:p>
            <a:r>
              <a:rPr lang="de-DE" noProof="0" dirty="0"/>
              <a:t>Klumpenstichprobe (Cluster)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5A870-E4D6-4396-9E7E-73EA626FB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1007306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4C7F3-D7E9-4EA5-BDAC-BBB406EE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Einfache Zufallsstichprobe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DF57-590D-4CAC-93DE-8A6806B3E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Wie der Name schon sagt, bedeutet </a:t>
            </a:r>
            <a:r>
              <a:rPr lang="de-DE" b="1" noProof="0" dirty="0"/>
              <a:t>Zufallsstichprobe</a:t>
            </a:r>
            <a:r>
              <a:rPr lang="de-DE" noProof="0" dirty="0"/>
              <a:t>, dass jedes Mitglied einer Population die gleiche Chance hat, ausgewählt zu werden.</a:t>
            </a:r>
          </a:p>
          <a:p>
            <a:r>
              <a:rPr lang="de-DE" noProof="0" dirty="0"/>
              <a:t>Da die Stichproben in der Regel jedoch viel kleiner sind als die Population, besteht die Gefahr, dass damit nicht die gesamte Demografie abgedeckt wird.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8C9DE4-B585-4946-8EA7-5CA1F90E8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333037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41AC-7A37-4641-A348-451D7559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Geschichtete Zufallsstichprobe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504B7-1B3B-4349-A7B4-111295AE9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Die </a:t>
            </a:r>
            <a:r>
              <a:rPr lang="de-DE" b="1" noProof="0" dirty="0"/>
              <a:t>geschichtete Zufallsstichprobe </a:t>
            </a:r>
            <a:r>
              <a:rPr lang="de-DE" noProof="0" dirty="0"/>
              <a:t>(en.: </a:t>
            </a:r>
            <a:r>
              <a:rPr lang="de-DE" noProof="0" dirty="0" err="1"/>
              <a:t>stratisfied</a:t>
            </a:r>
            <a:r>
              <a:rPr lang="de-DE" noProof="0" dirty="0"/>
              <a:t> </a:t>
            </a:r>
            <a:r>
              <a:rPr lang="de-DE" noProof="0" dirty="0" err="1"/>
              <a:t>random</a:t>
            </a:r>
            <a:r>
              <a:rPr lang="de-DE" noProof="0" dirty="0"/>
              <a:t> </a:t>
            </a:r>
            <a:r>
              <a:rPr lang="de-DE" noProof="0" dirty="0" err="1"/>
              <a:t>sampling</a:t>
            </a:r>
            <a:r>
              <a:rPr lang="de-DE" noProof="0" dirty="0"/>
              <a:t>)</a:t>
            </a:r>
            <a:r>
              <a:rPr lang="de-DE" b="1" noProof="0" dirty="0"/>
              <a:t> </a:t>
            </a:r>
            <a:r>
              <a:rPr lang="de-DE" noProof="0" dirty="0"/>
              <a:t>gewährleistet, dass verschiedene Gruppen innerhalb einer Population angemessen vertreten sind.</a:t>
            </a:r>
          </a:p>
          <a:p>
            <a:r>
              <a:rPr lang="de-DE" noProof="0" dirty="0"/>
              <a:t>Dazu wird die Population zunächst  anhand von Merkmalen in Segmente ein.</a:t>
            </a:r>
          </a:p>
          <a:p>
            <a:r>
              <a:rPr lang="de-DE" noProof="0" dirty="0"/>
              <a:t>Mitglieder können nicht zwei Gruppen gleichzeitig angehören.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6C2E41-CDAC-4A3E-9DBA-89C6E4B30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409546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8781E-4FAF-4872-92BD-1758B9DB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Geschichtete Zufallsstichprobe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08971-F786-473A-A339-311A184C0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Als nächstes nehmen wir Stichproben aus jeder Gruppe</a:t>
            </a:r>
          </a:p>
          <a:p>
            <a:r>
              <a:rPr lang="de-DE" noProof="0" dirty="0"/>
              <a:t>Die Größe jeder Stichprobe basiert auf der Größe der Gruppe im Verhältnis zur Population.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2F8C8-B1E3-4D65-9E87-CDD354B40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377499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6894E-3C7B-4A83-974D-E99E1465C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Geschichtete Zufallsstichprobe 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6CBAA-0358-4416-9981-9293BA25C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 Unternehmen möchte eine Umfrage zur Kundenzufriedenheit durchführen</a:t>
            </a:r>
          </a:p>
          <a:p>
            <a:r>
              <a:rPr lang="de-DE" noProof="0" dirty="0"/>
              <a:t>Du kannst nur 10% ihrer Kunden befragen</a:t>
            </a:r>
          </a:p>
          <a:p>
            <a:r>
              <a:rPr lang="de-DE" noProof="0" dirty="0"/>
              <a:t>Du willst sicherstellen, dass jede Altersgruppe angemessen vertreten 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78AC9-D2BE-4E65-84EB-F56527691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16097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BF2ED-ED61-44A8-9746-F7FEA609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Geschichtete Zufallsstichprobe 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8814-A947-490B-98E0-56A1F3476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Die Aufteilung der Kunden nach Altersgruppen ist wie folgt: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7EB607-6FCA-4238-A255-220EF4FD1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921733"/>
              </p:ext>
            </p:extLst>
          </p:nvPr>
        </p:nvGraphicFramePr>
        <p:xfrm>
          <a:off x="934660" y="2860675"/>
          <a:ext cx="8485385" cy="1036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97077">
                  <a:extLst>
                    <a:ext uri="{9D8B030D-6E8A-4147-A177-3AD203B41FA5}">
                      <a16:colId xmlns:a16="http://schemas.microsoft.com/office/drawing/2014/main" val="3993072520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741791322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173906100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2161693587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2535666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20-29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30-39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40-49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50+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TOTAL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50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486509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7023BC95-7F6A-49BF-B8E3-B2A620D35BE9}"/>
              </a:ext>
            </a:extLst>
          </p:cNvPr>
          <p:cNvSpPr/>
          <p:nvPr/>
        </p:nvSpPr>
        <p:spPr>
          <a:xfrm rot="16200000">
            <a:off x="1593223" y="3430360"/>
            <a:ext cx="405155" cy="1722277"/>
          </a:xfrm>
          <a:prstGeom prst="leftBrace">
            <a:avLst/>
          </a:prstGeom>
          <a:ln>
            <a:solidFill>
              <a:srgbClr val="3399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277FCECB-195A-4B1D-95AD-9C7FD9D782EC}"/>
              </a:ext>
            </a:extLst>
          </p:cNvPr>
          <p:cNvSpPr/>
          <p:nvPr/>
        </p:nvSpPr>
        <p:spPr>
          <a:xfrm rot="16200000">
            <a:off x="4944261" y="1139034"/>
            <a:ext cx="466183" cy="8485383"/>
          </a:xfrm>
          <a:prstGeom prst="leftBrace">
            <a:avLst/>
          </a:prstGeom>
          <a:ln>
            <a:solidFill>
              <a:srgbClr val="3399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4630B-86A5-4592-BBD6-6605342E8363}"/>
              </a:ext>
            </a:extLst>
          </p:cNvPr>
          <p:cNvSpPr txBox="1"/>
          <p:nvPr/>
        </p:nvSpPr>
        <p:spPr>
          <a:xfrm>
            <a:off x="1034764" y="4494075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2000505000000020004" pitchFamily="2" charset="0"/>
              </a:rPr>
              <a:t>Schicht (stratum)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082C0-F074-4F1D-83F2-266990F8F7E9}"/>
              </a:ext>
            </a:extLst>
          </p:cNvPr>
          <p:cNvSpPr txBox="1"/>
          <p:nvPr/>
        </p:nvSpPr>
        <p:spPr>
          <a:xfrm>
            <a:off x="3321438" y="5614375"/>
            <a:ext cx="3663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2000505000000020004" pitchFamily="2" charset="0"/>
              </a:rPr>
              <a:t>alle Schichten (strata)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B43F3A1-1433-4167-9DD9-BD63B5D1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136555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BF2ED-ED61-44A8-9746-F7FEA609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Geschichtete Zufallsstichprobe 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8814-A947-490B-98E0-56A1F3476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Um eine 10%-ige Probe zu erhalten, nimmt man 10% aus jeder Gruppe: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7EB607-6FCA-4238-A255-220EF4FD1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657986"/>
              </p:ext>
            </p:extLst>
          </p:nvPr>
        </p:nvGraphicFramePr>
        <p:xfrm>
          <a:off x="934660" y="2860675"/>
          <a:ext cx="8485385" cy="1036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97077">
                  <a:extLst>
                    <a:ext uri="{9D8B030D-6E8A-4147-A177-3AD203B41FA5}">
                      <a16:colId xmlns:a16="http://schemas.microsoft.com/office/drawing/2014/main" val="3993072520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741791322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173906100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2161693587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2535666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20-29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30-39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40-49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50+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TOTAL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50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48650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E9BB70A-8180-4278-9DDD-A269463FD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889907"/>
              </p:ext>
            </p:extLst>
          </p:nvPr>
        </p:nvGraphicFramePr>
        <p:xfrm>
          <a:off x="934660" y="3896994"/>
          <a:ext cx="8485385" cy="623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077">
                  <a:extLst>
                    <a:ext uri="{9D8B030D-6E8A-4147-A177-3AD203B41FA5}">
                      <a16:colId xmlns:a16="http://schemas.microsoft.com/office/drawing/2014/main" val="2775149458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4294380691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296788790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1681904726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2633328652"/>
                    </a:ext>
                  </a:extLst>
                </a:gridCol>
              </a:tblGrid>
              <a:tr h="62324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140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445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73830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45796-F875-42AF-B0EC-F5222C761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64446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37F2C-897E-C141-859A-162EE963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Population vs. Stichprobe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E3CBDB-8A10-2548-800D-ECC643ED6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noProof="0" dirty="0"/>
              <a:t>Diese Begriffe kommen immer wieder vor</a:t>
            </a:r>
          </a:p>
          <a:p>
            <a:r>
              <a:rPr lang="de-DE" noProof="0" dirty="0"/>
              <a:t>Die </a:t>
            </a:r>
            <a:r>
              <a:rPr lang="de-DE" b="1" noProof="0" dirty="0"/>
              <a:t>Population</a:t>
            </a:r>
            <a:r>
              <a:rPr lang="de-DE" noProof="0" dirty="0"/>
              <a:t> ist jedes Mitglied einer Gruppe, die wir untersuchen wollen</a:t>
            </a:r>
          </a:p>
          <a:p>
            <a:r>
              <a:rPr lang="de-DE" noProof="0" dirty="0"/>
              <a:t>Die </a:t>
            </a:r>
            <a:r>
              <a:rPr lang="de-DE" b="1" noProof="0" dirty="0"/>
              <a:t>Stichprobe</a:t>
            </a:r>
            <a:r>
              <a:rPr lang="de-DE" noProof="0" dirty="0"/>
              <a:t> ist eine kleine Gruppe von (hoffentlich) zufälligen Mitgliedern dieser Gruppe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C7FA2C-6772-43CA-B943-34929CE07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Statistik</a:t>
            </a:r>
          </a:p>
        </p:txBody>
      </p:sp>
    </p:spTree>
    <p:extLst>
      <p:ext uri="{BB962C8B-B14F-4D97-AF65-F5344CB8AC3E}">
        <p14:creationId xmlns:p14="http://schemas.microsoft.com/office/powerpoint/2010/main" val="2388025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CC95-A8B3-42A6-9D45-4FDF09D1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Klumpenstichprobe (Clustering)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F1F6B-0366-4573-A4F5-9261923AF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Eine dritte - und oft weniger präzise - Methode der Stichprobenerhebung ist das </a:t>
            </a:r>
            <a:r>
              <a:rPr lang="de-DE" b="1" noProof="0" dirty="0"/>
              <a:t>Clustering</a:t>
            </a:r>
            <a:r>
              <a:rPr lang="de-DE" noProof="0" dirty="0"/>
              <a:t>.</a:t>
            </a:r>
          </a:p>
          <a:p>
            <a:r>
              <a:rPr lang="de-DE" noProof="0" dirty="0"/>
              <a:t>Die Idee besteht darin, die Population in Gruppen aufzuteilen und eine zufällige Auswahl von Gruppen oder </a:t>
            </a:r>
            <a:r>
              <a:rPr lang="de-DE" i="1" noProof="0" dirty="0"/>
              <a:t>Clustern</a:t>
            </a:r>
            <a:r>
              <a:rPr lang="de-DE" noProof="0" dirty="0"/>
              <a:t> zu testen.</a:t>
            </a:r>
          </a:p>
          <a:p>
            <a:r>
              <a:rPr lang="de-DE" noProof="0" dirty="0"/>
              <a:t>Normalerweise wird dies getan, um Kosten zu reduzieren.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C5838D-3D97-411B-B77B-B97AEF525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168697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A197-EA07-42FB-9E3F-6180DECC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Klumpenstichprobe (Clustering) 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BFE0A-B1E5-4CA5-BB1A-A368C956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Eine Marketingfirma schickt Meinungsforscher zu einer Handvoll Nachbarschaften (anstatt eine ganze Stadt zu abzuklappern)</a:t>
            </a:r>
          </a:p>
          <a:p>
            <a:r>
              <a:rPr lang="de-DE" noProof="0" dirty="0"/>
              <a:t>Ein Forscher untersucht Fischerboote, die sich an einem bestimmten Tag im Hafen befinden (</a:t>
            </a:r>
            <a:r>
              <a:rPr lang="de-DE" b="1" noProof="0" dirty="0"/>
              <a:t>Convenience Sampling</a:t>
            </a:r>
            <a:r>
              <a:rPr lang="de-DE" noProof="0" dirty="0"/>
              <a:t>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7970E-D329-449D-BCEA-4B97D5275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196264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973C-1639-4AE9-97E1-FFF0A11432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/>
              <a:t>Zentraler Grenzwertsatz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B0BF6-D668-4DE3-BE18-6B0F3C029B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241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26B6-9802-4FA0-BCB9-1F383BFC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Zentraler Grenzwertsatz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3CC26-28FA-44CE-9063-FAF1D65A4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Was die Stichprobenerhebung zu einem so guten statistischen Werkzeug macht, ist der </a:t>
            </a:r>
            <a:r>
              <a:rPr lang="de-DE" b="1" noProof="0" dirty="0"/>
              <a:t>zentrale Grenzwertsatz</a:t>
            </a:r>
          </a:p>
          <a:p>
            <a:r>
              <a:rPr lang="de-DE" noProof="0" dirty="0"/>
              <a:t>Erinnern wir uns daran, dass ein Stichprobenmittel oft vom Bevölkerungsdurchschnitt abweicht</a:t>
            </a:r>
          </a:p>
          <a:p>
            <a:r>
              <a:rPr lang="de-DE" noProof="0" dirty="0"/>
              <a:t>Der zentrale Grenzwertsatz berücksichtigt eine große Anzahl von Stichproben.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8CDDF-18BC-4BED-86C5-6DAC4213F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Zentraler Grenzwertsatz</a:t>
            </a:r>
          </a:p>
        </p:txBody>
      </p:sp>
    </p:spTree>
    <p:extLst>
      <p:ext uri="{BB962C8B-B14F-4D97-AF65-F5344CB8AC3E}">
        <p14:creationId xmlns:p14="http://schemas.microsoft.com/office/powerpoint/2010/main" val="327489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26B6-9802-4FA0-BCB9-1F383BFC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Zentraler Grenzwertsatz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3CC26-28FA-44CE-9063-FAF1D65A4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Der zentrale Grenzwertsatz besagt, dass sich die Verteilung der Stichprobenmittelwerte mehrerer Stichproben mit wachsendem Stichprobenumfang einer </a:t>
            </a:r>
            <a:r>
              <a:rPr lang="de-DE" i="1" noProof="0" dirty="0"/>
              <a:t>Normalverteilung</a:t>
            </a:r>
            <a:r>
              <a:rPr lang="de-DE" noProof="0" dirty="0"/>
              <a:t> annähert</a:t>
            </a:r>
          </a:p>
          <a:p>
            <a:r>
              <a:rPr lang="de-DE" noProof="0" dirty="0"/>
              <a:t>auch wenn die Grundgesamtheit </a:t>
            </a:r>
            <a:r>
              <a:rPr lang="de-DE" i="1" noProof="0" dirty="0"/>
              <a:t>selbst nicht normal verteilt</a:t>
            </a:r>
            <a:r>
              <a:rPr lang="de-DE" noProof="0" dirty="0"/>
              <a:t> ist</a:t>
            </a:r>
          </a:p>
          <a:p>
            <a:r>
              <a:rPr lang="de-DE" noProof="0" dirty="0"/>
              <a:t>das heißt, 95% aller Stichprobenmittel sollten innerhalb von </a:t>
            </a:r>
            <a:r>
              <a:rPr lang="de-DE" i="1" noProof="0" dirty="0"/>
              <a:t>2σ</a:t>
            </a:r>
            <a:r>
              <a:rPr lang="de-DE" noProof="0" dirty="0"/>
              <a:t> des Populationsmittels liegen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17AE89-4E24-4558-95A8-8BE69F700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Zentraler Grenzwertsatz</a:t>
            </a:r>
          </a:p>
        </p:txBody>
      </p:sp>
    </p:spTree>
    <p:extLst>
      <p:ext uri="{BB962C8B-B14F-4D97-AF65-F5344CB8AC3E}">
        <p14:creationId xmlns:p14="http://schemas.microsoft.com/office/powerpoint/2010/main" val="183281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26B6-9802-4FA0-BCB9-1F383BFC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Zentraler Grenzwertsatz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3CC26-28FA-44CE-9063-FAF1D65A4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9F21C-9B52-4007-B870-6C7B8AAF3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76" y="1452745"/>
            <a:ext cx="10515600" cy="47242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883FE7-CEAF-4B97-954B-65FB86026CAE}"/>
                  </a:ext>
                </a:extLst>
              </p:cNvPr>
              <p:cNvSpPr txBox="1"/>
              <p:nvPr/>
            </p:nvSpPr>
            <p:spPr>
              <a:xfrm>
                <a:off x="6092270" y="1796358"/>
                <a:ext cx="32736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50"/>
                    </a:solidFill>
                    <a:latin typeface="Montserrat" panose="02000505000000020004" pitchFamily="2" charset="0"/>
                  </a:rPr>
                  <a:t>Mittel der Grundgesamtheit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=3.5</m:t>
                    </m:r>
                  </m:oMath>
                </a14:m>
                <a:r>
                  <a:rPr lang="en-US" sz="20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883FE7-CEAF-4B97-954B-65FB86026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270" y="1796358"/>
                <a:ext cx="3273653" cy="707886"/>
              </a:xfrm>
              <a:prstGeom prst="rect">
                <a:avLst/>
              </a:prstGeom>
              <a:blipFill>
                <a:blip r:embed="rId4"/>
                <a:stretch>
                  <a:fillRect l="-1676" t="-4310" r="-1676" b="-2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C11ECC-B5E2-4C9F-9237-016F320D8AD6}"/>
              </a:ext>
            </a:extLst>
          </p:cNvPr>
          <p:cNvCxnSpPr>
            <a:cxnSpLocks/>
          </p:cNvCxnSpPr>
          <p:nvPr/>
        </p:nvCxnSpPr>
        <p:spPr>
          <a:xfrm>
            <a:off x="5593217" y="1752198"/>
            <a:ext cx="0" cy="365414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1B6CD-BFFC-49AA-8276-A13EAD590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Zentraler Grenzwertsatz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415D7-8876-9840-BA5B-A58B1339A381}"/>
              </a:ext>
            </a:extLst>
          </p:cNvPr>
          <p:cNvSpPr txBox="1"/>
          <p:nvPr/>
        </p:nvSpPr>
        <p:spPr>
          <a:xfrm>
            <a:off x="7468418" y="2755825"/>
            <a:ext cx="3795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Montserrat" panose="02000505000000020004" pitchFamily="2" charset="0"/>
              </a:rPr>
              <a:t>Stichprobenmittel variiert!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B5AA3C-4547-6F4F-94B9-17CB59AD1214}"/>
              </a:ext>
            </a:extLst>
          </p:cNvPr>
          <p:cNvSpPr txBox="1"/>
          <p:nvPr/>
        </p:nvSpPr>
        <p:spPr>
          <a:xfrm>
            <a:off x="4853555" y="5807630"/>
            <a:ext cx="26148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Anrufdauer in Minuten</a:t>
            </a:r>
          </a:p>
        </p:txBody>
      </p:sp>
    </p:spTree>
    <p:extLst>
      <p:ext uri="{BB962C8B-B14F-4D97-AF65-F5344CB8AC3E}">
        <p14:creationId xmlns:p14="http://schemas.microsoft.com/office/powerpoint/2010/main" val="130363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F90292-1DD1-49A5-A723-DA3A5F2E0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1654"/>
            <a:ext cx="10515923" cy="47263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026B6-9802-4FA0-BCB9-1F383BFC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Zentraler Grenzwertsatz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883FE7-CEAF-4B97-954B-65FB86026CAE}"/>
                  </a:ext>
                </a:extLst>
              </p:cNvPr>
              <p:cNvSpPr txBox="1"/>
              <p:nvPr/>
            </p:nvSpPr>
            <p:spPr>
              <a:xfrm>
                <a:off x="6092270" y="1796358"/>
                <a:ext cx="32736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50"/>
                    </a:solidFill>
                    <a:latin typeface="Montserrat" panose="02000505000000020004" pitchFamily="2" charset="0"/>
                  </a:rPr>
                  <a:t>Mittel der Grundgesamtheit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=3.5</m:t>
                    </m:r>
                  </m:oMath>
                </a14:m>
                <a:r>
                  <a:rPr lang="en-US" sz="20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883FE7-CEAF-4B97-954B-65FB86026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270" y="1796358"/>
                <a:ext cx="3273653" cy="707886"/>
              </a:xfrm>
              <a:prstGeom prst="rect">
                <a:avLst/>
              </a:prstGeom>
              <a:blipFill>
                <a:blip r:embed="rId4"/>
                <a:stretch>
                  <a:fillRect l="-1676" t="-4310" r="-1676" b="-2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C11ECC-B5E2-4C9F-9237-016F320D8AD6}"/>
              </a:ext>
            </a:extLst>
          </p:cNvPr>
          <p:cNvCxnSpPr>
            <a:cxnSpLocks/>
          </p:cNvCxnSpPr>
          <p:nvPr/>
        </p:nvCxnSpPr>
        <p:spPr>
          <a:xfrm>
            <a:off x="5593217" y="1752198"/>
            <a:ext cx="0" cy="365414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40EB73-528A-4C81-A284-A7BE39423D3D}"/>
              </a:ext>
            </a:extLst>
          </p:cNvPr>
          <p:cNvSpPr txBox="1"/>
          <p:nvPr/>
        </p:nvSpPr>
        <p:spPr>
          <a:xfrm>
            <a:off x="7468418" y="2755825"/>
            <a:ext cx="3795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Montserrat" panose="02000505000000020004" pitchFamily="2" charset="0"/>
              </a:rPr>
              <a:t>Stichprobenmittel variiert!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4ABB07-7293-438A-A0C4-AF023E85F20A}"/>
              </a:ext>
            </a:extLst>
          </p:cNvPr>
          <p:cNvCxnSpPr>
            <a:cxnSpLocks/>
          </p:cNvCxnSpPr>
          <p:nvPr/>
        </p:nvCxnSpPr>
        <p:spPr>
          <a:xfrm>
            <a:off x="5593217" y="1752198"/>
            <a:ext cx="0" cy="365414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3DD1DA-CFCA-414D-9553-12F6E1EED627}"/>
              </a:ext>
            </a:extLst>
          </p:cNvPr>
          <p:cNvGrpSpPr/>
          <p:nvPr/>
        </p:nvGrpSpPr>
        <p:grpSpPr>
          <a:xfrm>
            <a:off x="4124216" y="2565754"/>
            <a:ext cx="2938001" cy="2728362"/>
            <a:chOff x="2813746" y="1530796"/>
            <a:chExt cx="2938001" cy="27283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3B500-BA14-4320-8D29-CED824769F17}"/>
                    </a:ext>
                  </a:extLst>
                </p:cNvPr>
                <p:cNvSpPr txBox="1"/>
                <p:nvPr/>
              </p:nvSpPr>
              <p:spPr>
                <a:xfrm>
                  <a:off x="3365257" y="3859048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3B500-BA14-4320-8D29-CED824769F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257" y="3859048"/>
                  <a:ext cx="399212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67C5BD9-164A-4DB0-A491-A70A5D53E981}"/>
                    </a:ext>
                  </a:extLst>
                </p:cNvPr>
                <p:cNvSpPr txBox="1"/>
                <p:nvPr/>
              </p:nvSpPr>
              <p:spPr>
                <a:xfrm>
                  <a:off x="4353607" y="3852552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67C5BD9-164A-4DB0-A491-A70A5D53E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3607" y="3852552"/>
                  <a:ext cx="399212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6A8F6FB-15B9-4D4A-90E5-746E4CFC3F01}"/>
                    </a:ext>
                  </a:extLst>
                </p:cNvPr>
                <p:cNvSpPr txBox="1"/>
                <p:nvPr/>
              </p:nvSpPr>
              <p:spPr>
                <a:xfrm>
                  <a:off x="5352535" y="3852552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6A8F6FB-15B9-4D4A-90E5-746E4CFC3F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535" y="3852552"/>
                  <a:ext cx="399212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3D342A2-D83B-4183-92F3-378280746689}"/>
                    </a:ext>
                  </a:extLst>
                </p:cNvPr>
                <p:cNvSpPr txBox="1"/>
                <p:nvPr/>
              </p:nvSpPr>
              <p:spPr>
                <a:xfrm>
                  <a:off x="3365184" y="3296995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3D342A2-D83B-4183-92F3-378280746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184" y="3296995"/>
                  <a:ext cx="399212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801BCE9-C9E0-4F92-A146-831B93BC4FD9}"/>
                    </a:ext>
                  </a:extLst>
                </p:cNvPr>
                <p:cNvSpPr txBox="1"/>
                <p:nvPr/>
              </p:nvSpPr>
              <p:spPr>
                <a:xfrm>
                  <a:off x="3918322" y="3852552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801BCE9-C9E0-4F92-A146-831B93BC4F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8322" y="3852552"/>
                  <a:ext cx="399212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45D877B-2309-4F07-B35E-1B4EB63DAB5F}"/>
                    </a:ext>
                  </a:extLst>
                </p:cNvPr>
                <p:cNvSpPr txBox="1"/>
                <p:nvPr/>
              </p:nvSpPr>
              <p:spPr>
                <a:xfrm>
                  <a:off x="4366085" y="3305684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45D877B-2309-4F07-B35E-1B4EB63DA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085" y="3305684"/>
                  <a:ext cx="399212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72D661A-5BD2-43CA-84E7-F6B34C0B3C3E}"/>
                    </a:ext>
                  </a:extLst>
                </p:cNvPr>
                <p:cNvSpPr txBox="1"/>
                <p:nvPr/>
              </p:nvSpPr>
              <p:spPr>
                <a:xfrm>
                  <a:off x="3915130" y="3296995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72D661A-5BD2-43CA-84E7-F6B34C0B3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5130" y="3296995"/>
                  <a:ext cx="399212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495414B-6864-4356-8869-4631BCE70475}"/>
                    </a:ext>
                  </a:extLst>
                </p:cNvPr>
                <p:cNvSpPr txBox="1"/>
                <p:nvPr/>
              </p:nvSpPr>
              <p:spPr>
                <a:xfrm>
                  <a:off x="4859261" y="3852552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495414B-6864-4356-8869-4631BCE704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9261" y="3852552"/>
                  <a:ext cx="399212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5601286-F2EE-4039-B305-72BAD6B61E97}"/>
                    </a:ext>
                  </a:extLst>
                </p:cNvPr>
                <p:cNvSpPr txBox="1"/>
                <p:nvPr/>
              </p:nvSpPr>
              <p:spPr>
                <a:xfrm>
                  <a:off x="4366085" y="2774467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5601286-F2EE-4039-B305-72BAD6B61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085" y="2774467"/>
                  <a:ext cx="399212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091F6DF-65DA-48DC-B53C-4DE69329B3E6}"/>
                    </a:ext>
                  </a:extLst>
                </p:cNvPr>
                <p:cNvSpPr txBox="1"/>
                <p:nvPr/>
              </p:nvSpPr>
              <p:spPr>
                <a:xfrm>
                  <a:off x="4366085" y="2402755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091F6DF-65DA-48DC-B53C-4DE69329B3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085" y="2402755"/>
                  <a:ext cx="399212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ACFBAB7-4C26-4BFF-990C-6C463F8C19CC}"/>
                    </a:ext>
                  </a:extLst>
                </p:cNvPr>
                <p:cNvSpPr txBox="1"/>
                <p:nvPr/>
              </p:nvSpPr>
              <p:spPr>
                <a:xfrm>
                  <a:off x="2813746" y="3853540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ACFBAB7-4C26-4BFF-990C-6C463F8C19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746" y="3853540"/>
                  <a:ext cx="399212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16ABA77-BAE9-4932-A0CA-0E6FAAA9931F}"/>
                    </a:ext>
                  </a:extLst>
                </p:cNvPr>
                <p:cNvSpPr txBox="1"/>
                <p:nvPr/>
              </p:nvSpPr>
              <p:spPr>
                <a:xfrm>
                  <a:off x="3941821" y="2774001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16ABA77-BAE9-4932-A0CA-0E6FAAA99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821" y="2774001"/>
                  <a:ext cx="399212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D6B4183-4BC3-4279-86C3-DC87798F52F0}"/>
                    </a:ext>
                  </a:extLst>
                </p:cNvPr>
                <p:cNvSpPr txBox="1"/>
                <p:nvPr/>
              </p:nvSpPr>
              <p:spPr>
                <a:xfrm>
                  <a:off x="4379533" y="1987371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D6B4183-4BC3-4279-86C3-DC87798F5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9533" y="1987371"/>
                  <a:ext cx="399212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85DAF1D-B93F-40EB-B1B9-7F97D8522078}"/>
                    </a:ext>
                  </a:extLst>
                </p:cNvPr>
                <p:cNvSpPr txBox="1"/>
                <p:nvPr/>
              </p:nvSpPr>
              <p:spPr>
                <a:xfrm>
                  <a:off x="3951361" y="2397173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85DAF1D-B93F-40EB-B1B9-7F97D8522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1361" y="2397173"/>
                  <a:ext cx="399212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94F8B95-0C95-44A8-A9B9-51C6F4FE26E4}"/>
                    </a:ext>
                  </a:extLst>
                </p:cNvPr>
                <p:cNvSpPr txBox="1"/>
                <p:nvPr/>
              </p:nvSpPr>
              <p:spPr>
                <a:xfrm>
                  <a:off x="4869430" y="3296995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94F8B95-0C95-44A8-A9B9-51C6F4FE26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9430" y="3296995"/>
                  <a:ext cx="399212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6B44DF9-E63A-42DC-B6B4-96EB89ABF938}"/>
                    </a:ext>
                  </a:extLst>
                </p:cNvPr>
                <p:cNvSpPr txBox="1"/>
                <p:nvPr/>
              </p:nvSpPr>
              <p:spPr>
                <a:xfrm>
                  <a:off x="3536104" y="2774001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6B44DF9-E63A-42DC-B6B4-96EB89ABF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104" y="2774001"/>
                  <a:ext cx="399212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73CDBFD-B220-4912-B214-B9FC388F8ED4}"/>
                    </a:ext>
                  </a:extLst>
                </p:cNvPr>
                <p:cNvSpPr txBox="1"/>
                <p:nvPr/>
              </p:nvSpPr>
              <p:spPr>
                <a:xfrm>
                  <a:off x="3951361" y="1985422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73CDBFD-B220-4912-B214-B9FC388F8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1361" y="1985422"/>
                  <a:ext cx="399212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32D041D-AE67-41B1-A60D-86C30839A2BF}"/>
                    </a:ext>
                  </a:extLst>
                </p:cNvPr>
                <p:cNvSpPr txBox="1"/>
                <p:nvPr/>
              </p:nvSpPr>
              <p:spPr>
                <a:xfrm>
                  <a:off x="3941821" y="1530796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32D041D-AE67-41B1-A60D-86C30839A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821" y="1530796"/>
                  <a:ext cx="399212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C87AFD9-629C-4969-BBC1-498F321BCF73}"/>
                    </a:ext>
                  </a:extLst>
                </p:cNvPr>
                <p:cNvSpPr txBox="1"/>
                <p:nvPr/>
              </p:nvSpPr>
              <p:spPr>
                <a:xfrm>
                  <a:off x="4854171" y="2774001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C87AFD9-629C-4969-BBC1-498F321BC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171" y="2774001"/>
                  <a:ext cx="399212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6605C2A-3E58-4840-81C4-36079934680D}"/>
                    </a:ext>
                  </a:extLst>
                </p:cNvPr>
                <p:cNvSpPr txBox="1"/>
                <p:nvPr/>
              </p:nvSpPr>
              <p:spPr>
                <a:xfrm>
                  <a:off x="4348456" y="1530796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6605C2A-3E58-4840-81C4-360799346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8456" y="1530796"/>
                  <a:ext cx="399212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63AC07-6D6D-491A-9D24-7A32C97F8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Zentraler Grenzwertsatz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832F29-9A53-324C-B79A-0812F10BF261}"/>
              </a:ext>
            </a:extLst>
          </p:cNvPr>
          <p:cNvSpPr txBox="1"/>
          <p:nvPr/>
        </p:nvSpPr>
        <p:spPr>
          <a:xfrm>
            <a:off x="4853555" y="5807630"/>
            <a:ext cx="26148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Anrufdauer in Minuten</a:t>
            </a:r>
          </a:p>
        </p:txBody>
      </p:sp>
    </p:spTree>
    <p:extLst>
      <p:ext uri="{BB962C8B-B14F-4D97-AF65-F5344CB8AC3E}">
        <p14:creationId xmlns:p14="http://schemas.microsoft.com/office/powerpoint/2010/main" val="317290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F90292-1DD1-49A5-A723-DA3A5F2E0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1654"/>
            <a:ext cx="10515923" cy="47263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026B6-9802-4FA0-BCB9-1F383BFC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Zentraler Grenzwertsatz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883FE7-CEAF-4B97-954B-65FB86026CAE}"/>
                  </a:ext>
                </a:extLst>
              </p:cNvPr>
              <p:cNvSpPr txBox="1"/>
              <p:nvPr/>
            </p:nvSpPr>
            <p:spPr>
              <a:xfrm>
                <a:off x="6092270" y="1796358"/>
                <a:ext cx="32736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50"/>
                    </a:solidFill>
                    <a:latin typeface="Montserrat" panose="02000505000000020004" pitchFamily="2" charset="0"/>
                  </a:rPr>
                  <a:t>Mittel der Grundgesamtheit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=3.5</m:t>
                    </m:r>
                  </m:oMath>
                </a14:m>
                <a:r>
                  <a:rPr lang="en-US" sz="20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883FE7-CEAF-4B97-954B-65FB86026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270" y="1796358"/>
                <a:ext cx="3273653" cy="707886"/>
              </a:xfrm>
              <a:prstGeom prst="rect">
                <a:avLst/>
              </a:prstGeom>
              <a:blipFill>
                <a:blip r:embed="rId4"/>
                <a:stretch>
                  <a:fillRect l="-1676" t="-4310" r="-1676" b="-2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C11ECC-B5E2-4C9F-9237-016F320D8AD6}"/>
              </a:ext>
            </a:extLst>
          </p:cNvPr>
          <p:cNvCxnSpPr>
            <a:cxnSpLocks/>
          </p:cNvCxnSpPr>
          <p:nvPr/>
        </p:nvCxnSpPr>
        <p:spPr>
          <a:xfrm>
            <a:off x="5593217" y="1752198"/>
            <a:ext cx="0" cy="365414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40EB73-528A-4C81-A284-A7BE39423D3D}"/>
              </a:ext>
            </a:extLst>
          </p:cNvPr>
          <p:cNvSpPr txBox="1"/>
          <p:nvPr/>
        </p:nvSpPr>
        <p:spPr>
          <a:xfrm>
            <a:off x="8094007" y="2516869"/>
            <a:ext cx="33568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FF0000"/>
                </a:solidFill>
                <a:latin typeface="Montserrat" panose="02000505000000020004" pitchFamily="2" charset="0"/>
              </a:rPr>
              <a:t>Wenn wir mehrere Stichproben sammeln, wird jeder Mittelwert irgendwo in der Nähe des Mittels der Grundgesamtheit liegen</a:t>
            </a:r>
            <a:endParaRPr lang="en-US" sz="2000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4ABB07-7293-438A-A0C4-AF023E85F20A}"/>
              </a:ext>
            </a:extLst>
          </p:cNvPr>
          <p:cNvCxnSpPr>
            <a:cxnSpLocks/>
          </p:cNvCxnSpPr>
          <p:nvPr/>
        </p:nvCxnSpPr>
        <p:spPr>
          <a:xfrm>
            <a:off x="5593217" y="1752198"/>
            <a:ext cx="0" cy="365414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3DD1DA-CFCA-414D-9553-12F6E1EED627}"/>
              </a:ext>
            </a:extLst>
          </p:cNvPr>
          <p:cNvGrpSpPr/>
          <p:nvPr/>
        </p:nvGrpSpPr>
        <p:grpSpPr>
          <a:xfrm>
            <a:off x="4124216" y="2565754"/>
            <a:ext cx="2938001" cy="2728362"/>
            <a:chOff x="2813746" y="1530796"/>
            <a:chExt cx="2938001" cy="27283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3B500-BA14-4320-8D29-CED824769F17}"/>
                    </a:ext>
                  </a:extLst>
                </p:cNvPr>
                <p:cNvSpPr txBox="1"/>
                <p:nvPr/>
              </p:nvSpPr>
              <p:spPr>
                <a:xfrm>
                  <a:off x="3365257" y="3859048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3B500-BA14-4320-8D29-CED824769F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257" y="3859048"/>
                  <a:ext cx="399212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67C5BD9-164A-4DB0-A491-A70A5D53E981}"/>
                    </a:ext>
                  </a:extLst>
                </p:cNvPr>
                <p:cNvSpPr txBox="1"/>
                <p:nvPr/>
              </p:nvSpPr>
              <p:spPr>
                <a:xfrm>
                  <a:off x="4353607" y="3852552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67C5BD9-164A-4DB0-A491-A70A5D53E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3607" y="3852552"/>
                  <a:ext cx="399212" cy="400110"/>
                </a:xfrm>
                <a:prstGeom prst="rect">
                  <a:avLst/>
                </a:prstGeom>
                <a:blipFill>
                  <a:blip r:embed="rId6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6A8F6FB-15B9-4D4A-90E5-746E4CFC3F01}"/>
                    </a:ext>
                  </a:extLst>
                </p:cNvPr>
                <p:cNvSpPr txBox="1"/>
                <p:nvPr/>
              </p:nvSpPr>
              <p:spPr>
                <a:xfrm>
                  <a:off x="5352535" y="3852552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6A8F6FB-15B9-4D4A-90E5-746E4CFC3F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535" y="3852552"/>
                  <a:ext cx="399212" cy="400110"/>
                </a:xfrm>
                <a:prstGeom prst="rect">
                  <a:avLst/>
                </a:prstGeom>
                <a:blipFill>
                  <a:blip r:embed="rId7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3D342A2-D83B-4183-92F3-378280746689}"/>
                    </a:ext>
                  </a:extLst>
                </p:cNvPr>
                <p:cNvSpPr txBox="1"/>
                <p:nvPr/>
              </p:nvSpPr>
              <p:spPr>
                <a:xfrm>
                  <a:off x="3365184" y="3296995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3D342A2-D83B-4183-92F3-378280746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184" y="3296995"/>
                  <a:ext cx="399212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2615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801BCE9-C9E0-4F92-A146-831B93BC4FD9}"/>
                    </a:ext>
                  </a:extLst>
                </p:cNvPr>
                <p:cNvSpPr txBox="1"/>
                <p:nvPr/>
              </p:nvSpPr>
              <p:spPr>
                <a:xfrm>
                  <a:off x="3918322" y="3852552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801BCE9-C9E0-4F92-A146-831B93BC4F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8322" y="3852552"/>
                  <a:ext cx="399212" cy="400110"/>
                </a:xfrm>
                <a:prstGeom prst="rect">
                  <a:avLst/>
                </a:prstGeom>
                <a:blipFill>
                  <a:blip r:embed="rId9"/>
                  <a:stretch>
                    <a:fillRect r="-2461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45D877B-2309-4F07-B35E-1B4EB63DAB5F}"/>
                    </a:ext>
                  </a:extLst>
                </p:cNvPr>
                <p:cNvSpPr txBox="1"/>
                <p:nvPr/>
              </p:nvSpPr>
              <p:spPr>
                <a:xfrm>
                  <a:off x="4366085" y="3305684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45D877B-2309-4F07-B35E-1B4EB63DA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085" y="3305684"/>
                  <a:ext cx="399212" cy="400110"/>
                </a:xfrm>
                <a:prstGeom prst="rect">
                  <a:avLst/>
                </a:prstGeom>
                <a:blipFill>
                  <a:blip r:embed="rId10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72D661A-5BD2-43CA-84E7-F6B34C0B3C3E}"/>
                    </a:ext>
                  </a:extLst>
                </p:cNvPr>
                <p:cNvSpPr txBox="1"/>
                <p:nvPr/>
              </p:nvSpPr>
              <p:spPr>
                <a:xfrm>
                  <a:off x="3915130" y="3296995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72D661A-5BD2-43CA-84E7-F6B34C0B3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5130" y="3296995"/>
                  <a:ext cx="399212" cy="400110"/>
                </a:xfrm>
                <a:prstGeom prst="rect">
                  <a:avLst/>
                </a:prstGeom>
                <a:blipFill>
                  <a:blip r:embed="rId11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495414B-6864-4356-8869-4631BCE70475}"/>
                    </a:ext>
                  </a:extLst>
                </p:cNvPr>
                <p:cNvSpPr txBox="1"/>
                <p:nvPr/>
              </p:nvSpPr>
              <p:spPr>
                <a:xfrm>
                  <a:off x="4859261" y="3852552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495414B-6864-4356-8869-4631BCE704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9261" y="3852552"/>
                  <a:ext cx="399212" cy="400110"/>
                </a:xfrm>
                <a:prstGeom prst="rect">
                  <a:avLst/>
                </a:prstGeom>
                <a:blipFill>
                  <a:blip r:embed="rId12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5601286-F2EE-4039-B305-72BAD6B61E97}"/>
                    </a:ext>
                  </a:extLst>
                </p:cNvPr>
                <p:cNvSpPr txBox="1"/>
                <p:nvPr/>
              </p:nvSpPr>
              <p:spPr>
                <a:xfrm>
                  <a:off x="4366085" y="2774467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5601286-F2EE-4039-B305-72BAD6B61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085" y="2774467"/>
                  <a:ext cx="399212" cy="400110"/>
                </a:xfrm>
                <a:prstGeom prst="rect">
                  <a:avLst/>
                </a:prstGeom>
                <a:blipFill>
                  <a:blip r:embed="rId13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091F6DF-65DA-48DC-B53C-4DE69329B3E6}"/>
                    </a:ext>
                  </a:extLst>
                </p:cNvPr>
                <p:cNvSpPr txBox="1"/>
                <p:nvPr/>
              </p:nvSpPr>
              <p:spPr>
                <a:xfrm>
                  <a:off x="4366085" y="2402755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091F6DF-65DA-48DC-B53C-4DE69329B3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085" y="2402755"/>
                  <a:ext cx="399212" cy="400110"/>
                </a:xfrm>
                <a:prstGeom prst="rect">
                  <a:avLst/>
                </a:prstGeom>
                <a:blipFill>
                  <a:blip r:embed="rId14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ACFBAB7-4C26-4BFF-990C-6C463F8C19CC}"/>
                    </a:ext>
                  </a:extLst>
                </p:cNvPr>
                <p:cNvSpPr txBox="1"/>
                <p:nvPr/>
              </p:nvSpPr>
              <p:spPr>
                <a:xfrm>
                  <a:off x="2813746" y="3853540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ACFBAB7-4C26-4BFF-990C-6C463F8C19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746" y="3853540"/>
                  <a:ext cx="399212" cy="400110"/>
                </a:xfrm>
                <a:prstGeom prst="rect">
                  <a:avLst/>
                </a:prstGeom>
                <a:blipFill>
                  <a:blip r:embed="rId15"/>
                  <a:stretch>
                    <a:fillRect r="-2461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16ABA77-BAE9-4932-A0CA-0E6FAAA9931F}"/>
                    </a:ext>
                  </a:extLst>
                </p:cNvPr>
                <p:cNvSpPr txBox="1"/>
                <p:nvPr/>
              </p:nvSpPr>
              <p:spPr>
                <a:xfrm>
                  <a:off x="3941821" y="2774001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16ABA77-BAE9-4932-A0CA-0E6FAAA99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821" y="2774001"/>
                  <a:ext cx="399212" cy="400110"/>
                </a:xfrm>
                <a:prstGeom prst="rect">
                  <a:avLst/>
                </a:prstGeom>
                <a:blipFill>
                  <a:blip r:embed="rId16"/>
                  <a:stretch>
                    <a:fillRect r="-2461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D6B4183-4BC3-4279-86C3-DC87798F52F0}"/>
                    </a:ext>
                  </a:extLst>
                </p:cNvPr>
                <p:cNvSpPr txBox="1"/>
                <p:nvPr/>
              </p:nvSpPr>
              <p:spPr>
                <a:xfrm>
                  <a:off x="4379533" y="1987371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D6B4183-4BC3-4279-86C3-DC87798F5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9533" y="1987371"/>
                  <a:ext cx="399212" cy="400110"/>
                </a:xfrm>
                <a:prstGeom prst="rect">
                  <a:avLst/>
                </a:prstGeom>
                <a:blipFill>
                  <a:blip r:embed="rId17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85DAF1D-B93F-40EB-B1B9-7F97D8522078}"/>
                    </a:ext>
                  </a:extLst>
                </p:cNvPr>
                <p:cNvSpPr txBox="1"/>
                <p:nvPr/>
              </p:nvSpPr>
              <p:spPr>
                <a:xfrm>
                  <a:off x="3951361" y="2397173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85DAF1D-B93F-40EB-B1B9-7F97D8522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1361" y="2397173"/>
                  <a:ext cx="399212" cy="400110"/>
                </a:xfrm>
                <a:prstGeom prst="rect">
                  <a:avLst/>
                </a:prstGeom>
                <a:blipFill>
                  <a:blip r:embed="rId18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94F8B95-0C95-44A8-A9B9-51C6F4FE26E4}"/>
                    </a:ext>
                  </a:extLst>
                </p:cNvPr>
                <p:cNvSpPr txBox="1"/>
                <p:nvPr/>
              </p:nvSpPr>
              <p:spPr>
                <a:xfrm>
                  <a:off x="4869430" y="3296995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94F8B95-0C95-44A8-A9B9-51C6F4FE26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9430" y="3296995"/>
                  <a:ext cx="399212" cy="400110"/>
                </a:xfrm>
                <a:prstGeom prst="rect">
                  <a:avLst/>
                </a:prstGeom>
                <a:blipFill>
                  <a:blip r:embed="rId19"/>
                  <a:stretch>
                    <a:fillRect r="-2461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6B44DF9-E63A-42DC-B6B4-96EB89ABF938}"/>
                    </a:ext>
                  </a:extLst>
                </p:cNvPr>
                <p:cNvSpPr txBox="1"/>
                <p:nvPr/>
              </p:nvSpPr>
              <p:spPr>
                <a:xfrm>
                  <a:off x="3536104" y="2774001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6B44DF9-E63A-42DC-B6B4-96EB89ABF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104" y="2774001"/>
                  <a:ext cx="399212" cy="400110"/>
                </a:xfrm>
                <a:prstGeom prst="rect">
                  <a:avLst/>
                </a:prstGeom>
                <a:blipFill>
                  <a:blip r:embed="rId20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73CDBFD-B220-4912-B214-B9FC388F8ED4}"/>
                    </a:ext>
                  </a:extLst>
                </p:cNvPr>
                <p:cNvSpPr txBox="1"/>
                <p:nvPr/>
              </p:nvSpPr>
              <p:spPr>
                <a:xfrm>
                  <a:off x="3951361" y="1985422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73CDBFD-B220-4912-B214-B9FC388F8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1361" y="1985422"/>
                  <a:ext cx="399212" cy="400110"/>
                </a:xfrm>
                <a:prstGeom prst="rect">
                  <a:avLst/>
                </a:prstGeom>
                <a:blipFill>
                  <a:blip r:embed="rId21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32D041D-AE67-41B1-A60D-86C30839A2BF}"/>
                    </a:ext>
                  </a:extLst>
                </p:cNvPr>
                <p:cNvSpPr txBox="1"/>
                <p:nvPr/>
              </p:nvSpPr>
              <p:spPr>
                <a:xfrm>
                  <a:off x="3941821" y="1530796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32D041D-AE67-41B1-A60D-86C30839A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821" y="1530796"/>
                  <a:ext cx="399212" cy="400110"/>
                </a:xfrm>
                <a:prstGeom prst="rect">
                  <a:avLst/>
                </a:prstGeom>
                <a:blipFill>
                  <a:blip r:embed="rId22"/>
                  <a:stretch>
                    <a:fillRect r="-2461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C87AFD9-629C-4969-BBC1-498F321BCF73}"/>
                    </a:ext>
                  </a:extLst>
                </p:cNvPr>
                <p:cNvSpPr txBox="1"/>
                <p:nvPr/>
              </p:nvSpPr>
              <p:spPr>
                <a:xfrm>
                  <a:off x="4854171" y="2774001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C87AFD9-629C-4969-BBC1-498F321BC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171" y="2774001"/>
                  <a:ext cx="399212" cy="400110"/>
                </a:xfrm>
                <a:prstGeom prst="rect">
                  <a:avLst/>
                </a:prstGeom>
                <a:blipFill>
                  <a:blip r:embed="rId23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6605C2A-3E58-4840-81C4-36079934680D}"/>
                    </a:ext>
                  </a:extLst>
                </p:cNvPr>
                <p:cNvSpPr txBox="1"/>
                <p:nvPr/>
              </p:nvSpPr>
              <p:spPr>
                <a:xfrm>
                  <a:off x="4348456" y="1530796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6605C2A-3E58-4840-81C4-360799346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8456" y="1530796"/>
                  <a:ext cx="399212" cy="400110"/>
                </a:xfrm>
                <a:prstGeom prst="rect">
                  <a:avLst/>
                </a:prstGeom>
                <a:blipFill>
                  <a:blip r:embed="rId24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260F8A-2341-443E-9A1A-A3A8060A1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Zentraler Grenzwertsatz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6A805-DE84-764D-83EC-A9CF7586FBBD}"/>
              </a:ext>
            </a:extLst>
          </p:cNvPr>
          <p:cNvSpPr txBox="1"/>
          <p:nvPr/>
        </p:nvSpPr>
        <p:spPr>
          <a:xfrm>
            <a:off x="4853555" y="5807630"/>
            <a:ext cx="26148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Anrufdauer in Minuten</a:t>
            </a:r>
          </a:p>
        </p:txBody>
      </p:sp>
    </p:spTree>
    <p:extLst>
      <p:ext uri="{BB962C8B-B14F-4D97-AF65-F5344CB8AC3E}">
        <p14:creationId xmlns:p14="http://schemas.microsoft.com/office/powerpoint/2010/main" val="400366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26B6-9802-4FA0-BCB9-1F383BFC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Zentraler Grenzwertsatz in Wikipedia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3CC26-28FA-44CE-9063-FAF1D65A4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Für diejenigen, die neugierig sind, ist der vollständige Beweis des zentralen Grenzwertsatzes auf Wikipedia zu finden:</a:t>
            </a:r>
          </a:p>
          <a:p>
            <a:pPr marL="0" indent="0">
              <a:buNone/>
            </a:pPr>
            <a:endParaRPr lang="de-DE" dirty="0">
              <a:hlinkClick r:id="rId3"/>
            </a:endParaRPr>
          </a:p>
          <a:p>
            <a:pPr marL="0" indent="0">
              <a:buNone/>
            </a:pPr>
            <a:r>
              <a:rPr lang="de-DE" dirty="0">
                <a:hlinkClick r:id="rId3"/>
              </a:rPr>
              <a:t>https://de.wikipedia.org/wiki/Zentraler_Grenzwertsatz</a:t>
            </a:r>
            <a:br>
              <a:rPr lang="de-DE" noProof="0" dirty="0"/>
            </a:br>
            <a:endParaRPr lang="de-DE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ADBC2-C1ED-47A8-A3E0-D3ED1A4C4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404" y="4267458"/>
            <a:ext cx="1258267" cy="15413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AACB9-E6A0-45D0-B9F9-F758F64B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Zentraler Grenzwertsatz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4DA87-4F84-2E43-BD04-A280C6B8C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356" y="3928049"/>
            <a:ext cx="4531023" cy="29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F5F0-4520-4107-95E9-545C0B27D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/>
              <a:t>Standardfehler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A57D9-1FA5-4FF5-957B-99ACE1B213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6AAFD-CEA3-4EAF-8A35-FAF9C343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Standardfehler</a:t>
            </a:r>
          </a:p>
        </p:txBody>
      </p:sp>
    </p:spTree>
    <p:extLst>
      <p:ext uri="{BB962C8B-B14F-4D97-AF65-F5344CB8AC3E}">
        <p14:creationId xmlns:p14="http://schemas.microsoft.com/office/powerpoint/2010/main" val="18624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60870-E341-4987-BEC2-667C455A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Parameter vs. Statistik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7F2F-9F38-4D0F-9151-9A3B7E73F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 </a:t>
            </a:r>
            <a:r>
              <a:rPr lang="de-DE" b="1" noProof="0" dirty="0"/>
              <a:t>Parameter</a:t>
            </a:r>
            <a:r>
              <a:rPr lang="de-DE" noProof="0" dirty="0"/>
              <a:t> ist ein (echtes) Merkmal einer Population. Oft wollen wir Parameter verstehen.</a:t>
            </a:r>
          </a:p>
          <a:p>
            <a:r>
              <a:rPr lang="de-DE" noProof="0" dirty="0"/>
              <a:t>Ein </a:t>
            </a:r>
            <a:r>
              <a:rPr lang="de-DE" b="1" noProof="0" dirty="0"/>
              <a:t>statistischer Wert </a:t>
            </a:r>
            <a:r>
              <a:rPr lang="de-DE" noProof="0" dirty="0"/>
              <a:t>ist die Eigenschaft einer Stichprobe. Häufig wenden wir </a:t>
            </a:r>
            <a:r>
              <a:rPr lang="de-DE" b="1" noProof="0" dirty="0"/>
              <a:t>statistische Rückschlüsse </a:t>
            </a:r>
            <a:r>
              <a:rPr lang="de-DE" noProof="0" dirty="0"/>
              <a:t>aus Stichprobe an, mit dem Ziel, die Gesamtpopulation zu beschreiben.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F8732-C3E9-44F3-9EB0-3F71EFFC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Statistik</a:t>
            </a:r>
          </a:p>
        </p:txBody>
      </p:sp>
    </p:spTree>
    <p:extLst>
      <p:ext uri="{BB962C8B-B14F-4D97-AF65-F5344CB8AC3E}">
        <p14:creationId xmlns:p14="http://schemas.microsoft.com/office/powerpoint/2010/main" val="521027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DF4B-E4F8-484E-A550-78E39294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Standardfehler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1F8D6-A595-41FC-9ED1-4648D59ED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 kurzes Review zur Terminologie</a:t>
            </a:r>
          </a:p>
          <a:p>
            <a:r>
              <a:rPr lang="de-DE" noProof="0" dirty="0"/>
              <a:t>Sagen wir, wir haben eine </a:t>
            </a:r>
            <a:r>
              <a:rPr lang="de-DE" b="1" noProof="0" dirty="0"/>
              <a:t>Population</a:t>
            </a:r>
            <a:r>
              <a:rPr lang="de-DE" noProof="0" dirty="0"/>
              <a:t> von Wählern</a:t>
            </a:r>
          </a:p>
          <a:p>
            <a:r>
              <a:rPr lang="de-DE" noProof="0" dirty="0"/>
              <a:t>Es ist unrealistisch, die gesamte Bevölkerung zu befragen, also befragen wir eine </a:t>
            </a:r>
            <a:r>
              <a:rPr lang="de-DE" b="1" noProof="0" dirty="0"/>
              <a:t>Stichprobe</a:t>
            </a:r>
          </a:p>
          <a:p>
            <a:r>
              <a:rPr lang="de-DE" noProof="0" dirty="0"/>
              <a:t>Wir berechnen eine </a:t>
            </a:r>
            <a:r>
              <a:rPr lang="de-DE" b="1" noProof="0" dirty="0"/>
              <a:t>Schätzwert</a:t>
            </a:r>
            <a:r>
              <a:rPr lang="de-DE" noProof="0" dirty="0"/>
              <a:t> aus dieser Stichprobe, mit der wir einen </a:t>
            </a:r>
            <a:r>
              <a:rPr lang="de-DE" b="1" noProof="0" dirty="0"/>
              <a:t>Parameter</a:t>
            </a:r>
            <a:r>
              <a:rPr lang="de-DE" noProof="0" dirty="0"/>
              <a:t> der Population schätzen können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03F54-5746-4807-930A-BDB7BDB3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Standardfehler</a:t>
            </a:r>
          </a:p>
        </p:txBody>
      </p:sp>
    </p:spTree>
    <p:extLst>
      <p:ext uri="{BB962C8B-B14F-4D97-AF65-F5344CB8AC3E}">
        <p14:creationId xmlns:p14="http://schemas.microsoft.com/office/powerpoint/2010/main" val="239508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DF4B-E4F8-484E-A550-78E39294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Standardfehler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255E5D12-4106-4EFE-B0F9-6267CABA66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0690" y="1535503"/>
                <a:ext cx="5768161" cy="45202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# Grundgesamtheit</a:t>
                </a:r>
              </a:p>
              <a:p>
                <a:pPr marL="11430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Parameter der Grundgesamtheit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Standardabweichung der Grundgesamtheit</a:t>
                </a:r>
              </a:p>
              <a:p>
                <a:pPr marL="114300" indent="0"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009900"/>
                    </a:solidFill>
                  </a:rPr>
                  <a:t> = # Stichprobenumfang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9900"/>
                    </a:solidFill>
                  </a:rPr>
                  <a:t> = Stichprobenschätzwert</a:t>
                </a:r>
              </a:p>
              <a:p>
                <a:pPr marL="1025525" indent="-91440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>
                    <a:solidFill>
                      <a:srgbClr val="009900"/>
                    </a:solidFill>
                  </a:rPr>
                  <a:t> =	Standardfehler</a:t>
                </a:r>
              </a:p>
              <a:p>
                <a:pPr marL="1025525" indent="-91440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009900"/>
                    </a:solidFill>
                  </a:rPr>
                  <a:t>	(Standard Error of the Mean)</a:t>
                </a:r>
              </a:p>
              <a:p>
                <a:pPr marL="114300" indent="0">
                  <a:buFont typeface="Arial" panose="020B0604020202020204" pitchFamily="34" charset="0"/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255E5D12-4106-4EFE-B0F9-6267CABA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690" y="1535503"/>
                <a:ext cx="5768161" cy="4520240"/>
              </a:xfrm>
              <a:prstGeom prst="rect">
                <a:avLst/>
              </a:prstGeom>
              <a:blipFill>
                <a:blip r:embed="rId3"/>
                <a:stretch>
                  <a:fillRect l="-106" t="-2294" b="-26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BD0C0B-B8B9-4F29-A150-AFA687203DD6}"/>
              </a:ext>
            </a:extLst>
          </p:cNvPr>
          <p:cNvSpPr/>
          <p:nvPr/>
        </p:nvSpPr>
        <p:spPr>
          <a:xfrm>
            <a:off x="1042425" y="2015475"/>
            <a:ext cx="4409469" cy="273205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6EDC41-F9C0-403E-96C4-5CB43B19FB5F}"/>
              </a:ext>
            </a:extLst>
          </p:cNvPr>
          <p:cNvSpPr txBox="1"/>
          <p:nvPr/>
        </p:nvSpPr>
        <p:spPr>
          <a:xfrm>
            <a:off x="1291221" y="2126736"/>
            <a:ext cx="3831373" cy="418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Montserrat" panose="02000505000000020004" pitchFamily="2" charset="0"/>
              </a:rPr>
              <a:t>POPULATION = 10,000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086AFA5-BA14-417C-B93F-1D7194CDA14D}"/>
              </a:ext>
            </a:extLst>
          </p:cNvPr>
          <p:cNvSpPr/>
          <p:nvPr/>
        </p:nvSpPr>
        <p:spPr>
          <a:xfrm>
            <a:off x="2633341" y="3239335"/>
            <a:ext cx="2054412" cy="1260948"/>
          </a:xfrm>
          <a:prstGeom prst="ellipse">
            <a:avLst/>
          </a:pr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C0174-73EF-4009-9343-0AC81C053566}"/>
              </a:ext>
            </a:extLst>
          </p:cNvPr>
          <p:cNvSpPr txBox="1"/>
          <p:nvPr/>
        </p:nvSpPr>
        <p:spPr>
          <a:xfrm>
            <a:off x="2744061" y="3437274"/>
            <a:ext cx="1832970" cy="762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9900"/>
                </a:solidFill>
                <a:latin typeface="Montserrat" panose="02000505000000020004" pitchFamily="2" charset="0"/>
              </a:rPr>
              <a:t>Stichprobe</a:t>
            </a:r>
            <a:br>
              <a:rPr lang="en-US" sz="2800" dirty="0">
                <a:solidFill>
                  <a:srgbClr val="009900"/>
                </a:solidFill>
                <a:latin typeface="Montserrat" panose="02000505000000020004" pitchFamily="2" charset="0"/>
              </a:rPr>
            </a:br>
            <a:r>
              <a:rPr lang="en-US" sz="2800" dirty="0">
                <a:solidFill>
                  <a:srgbClr val="009900"/>
                </a:solidFill>
                <a:latin typeface="Montserrat" panose="02000505000000020004" pitchFamily="2" charset="0"/>
              </a:rPr>
              <a:t>= 100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2D920-2E72-4C3F-A2E2-B78EC047A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Standardfehler</a:t>
            </a:r>
          </a:p>
        </p:txBody>
      </p:sp>
    </p:spTree>
    <p:extLst>
      <p:ext uri="{BB962C8B-B14F-4D97-AF65-F5344CB8AC3E}">
        <p14:creationId xmlns:p14="http://schemas.microsoft.com/office/powerpoint/2010/main" val="55618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DF4B-E4F8-484E-A550-78E39294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Standardfehler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A1F8D6-A595-41FC-9ED1-4648D59ED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76114" cy="4351338"/>
              </a:xfrm>
            </p:spPr>
            <p:txBody>
              <a:bodyPr>
                <a:normAutofit/>
              </a:bodyPr>
              <a:lstStyle/>
              <a:p>
                <a:r>
                  <a:rPr lang="de-DE" noProof="0" dirty="0"/>
                  <a:t>Wenn die Bevölkerung Australiens durchschnittlich 1,75m groß ist</a:t>
                </a:r>
              </a:p>
              <a:p>
                <a:r>
                  <a:rPr lang="de-DE" noProof="0" dirty="0"/>
                  <a:t>und für unsere 100-Personen-Stichprobe ist die durchschnittliche Größe 1,76m beträgt</a:t>
                </a:r>
              </a:p>
              <a:p>
                <a:r>
                  <a:rPr lang="de-DE" noProof="0" dirty="0"/>
                  <a:t>Dann</a:t>
                </a:r>
              </a:p>
              <a:p>
                <a:pPr marL="914400" indent="0">
                  <a:buNone/>
                </a:pP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=1,75</m:t>
                    </m:r>
                    <m:r>
                      <m:rPr>
                        <m:sty m:val="p"/>
                      </m:rPr>
                      <a:rPr lang="de-DE" b="0" i="0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de-DE" noProof="0" dirty="0"/>
                  <a:t> </a:t>
                </a:r>
              </a:p>
              <a:p>
                <a:pPr marL="9144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 noProof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 noProof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de-DE" i="1" noProof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noProof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1,76</m:t>
                      </m:r>
                      <m:r>
                        <a:rPr lang="de-DE" b="0" i="1" noProof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de-DE" noProof="0" dirty="0"/>
              </a:p>
              <a:p>
                <a:pPr marL="9144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noProof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noProof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𝑆𝐸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de-DE" i="1" noProof="0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 noProof="0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de-DE" i="1" noProof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noProof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𝑆𝑡𝑎𝑛𝑑𝑎𝑟𝑑</m:t>
                      </m:r>
                      <m:r>
                        <a:rPr lang="de-DE" i="1" noProof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noProof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de-DE" i="1" noProof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noProof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de-DE" i="1" noProof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noProof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de-DE" i="1" noProof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noProof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𝑀𝑒𝑎𝑛</m:t>
                      </m:r>
                    </m:oMath>
                  </m:oMathPara>
                </a14:m>
                <a:endParaRPr lang="de-DE" noProof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A1F8D6-A595-41FC-9ED1-4648D59ED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76114" cy="4351338"/>
              </a:xfrm>
              <a:blipFill>
                <a:blip r:embed="rId3"/>
                <a:stretch>
                  <a:fillRect l="-1495" t="-2632" r="-18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0490971-70E9-4B72-A0B3-CC41095C1444}"/>
              </a:ext>
            </a:extLst>
          </p:cNvPr>
          <p:cNvGrpSpPr/>
          <p:nvPr/>
        </p:nvGrpSpPr>
        <p:grpSpPr>
          <a:xfrm>
            <a:off x="7614314" y="1095734"/>
            <a:ext cx="3739486" cy="2028823"/>
            <a:chOff x="1042425" y="2015475"/>
            <a:chExt cx="3251200" cy="204123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70C631B-9788-45B0-B188-207881754F99}"/>
                </a:ext>
              </a:extLst>
            </p:cNvPr>
            <p:cNvSpPr/>
            <p:nvPr/>
          </p:nvSpPr>
          <p:spPr>
            <a:xfrm>
              <a:off x="1042425" y="2015475"/>
              <a:ext cx="3251200" cy="2041237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F0139F-98D7-4BC1-BB89-970C837A19F7}"/>
                </a:ext>
              </a:extLst>
            </p:cNvPr>
            <p:cNvSpPr txBox="1"/>
            <p:nvPr/>
          </p:nvSpPr>
          <p:spPr>
            <a:xfrm>
              <a:off x="1225869" y="2098603"/>
              <a:ext cx="2988070" cy="464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Montserrat" panose="02000505000000020004" pitchFamily="2" charset="0"/>
                </a:rPr>
                <a:t>POPULATION = 10,000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44474C5-04D6-43FF-B0C2-DA96D38533D5}"/>
                </a:ext>
              </a:extLst>
            </p:cNvPr>
            <p:cNvSpPr/>
            <p:nvPr/>
          </p:nvSpPr>
          <p:spPr>
            <a:xfrm>
              <a:off x="2215443" y="2929875"/>
              <a:ext cx="1514764" cy="942110"/>
            </a:xfrm>
            <a:prstGeom prst="ellipse">
              <a:avLst/>
            </a:prstGeom>
            <a:noFill/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19C8C5-3657-48F2-BD08-BA4D0FD7C93D}"/>
                </a:ext>
              </a:extLst>
            </p:cNvPr>
            <p:cNvSpPr txBox="1"/>
            <p:nvPr/>
          </p:nvSpPr>
          <p:spPr>
            <a:xfrm>
              <a:off x="2252148" y="3077765"/>
              <a:ext cx="1441354" cy="836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9900"/>
                  </a:solidFill>
                  <a:latin typeface="Montserrat" panose="02000505000000020004" pitchFamily="2" charset="0"/>
                </a:rPr>
                <a:t>Stichprobe</a:t>
              </a:r>
              <a:br>
                <a:rPr lang="en-US" sz="2400" dirty="0">
                  <a:solidFill>
                    <a:srgbClr val="009900"/>
                  </a:solidFill>
                  <a:latin typeface="Montserrat" panose="02000505000000020004" pitchFamily="2" charset="0"/>
                </a:rPr>
              </a:br>
              <a:r>
                <a:rPr lang="en-US" sz="2400" dirty="0">
                  <a:solidFill>
                    <a:srgbClr val="009900"/>
                  </a:solidFill>
                  <a:latin typeface="Montserrat" panose="02000505000000020004" pitchFamily="2" charset="0"/>
                </a:rPr>
                <a:t>= 100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8F6ED01-9706-4695-BC4C-B4A1B4C9B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314" y="3429000"/>
            <a:ext cx="3733216" cy="2747963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7CBE815-689E-446F-8CB7-C68E8D12C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Standardfehler</a:t>
            </a:r>
          </a:p>
        </p:txBody>
      </p:sp>
    </p:spTree>
    <p:extLst>
      <p:ext uri="{BB962C8B-B14F-4D97-AF65-F5344CB8AC3E}">
        <p14:creationId xmlns:p14="http://schemas.microsoft.com/office/powerpoint/2010/main" val="251990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DF4B-E4F8-484E-A550-78E39294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Standardfehler des Mittelwerts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1F8D6-A595-41FC-9ED1-4648D59ED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Die Standardabweichung der Grundgesamtheit beschreibt, wie groß die individuellen Werte vom Mittelwert der Gesamtheit abweichen.</a:t>
            </a:r>
          </a:p>
          <a:p>
            <a:r>
              <a:rPr lang="de-DE" noProof="0" dirty="0"/>
              <a:t>Der Standardfehler des Mittelwerts beschreibt, wie weit ein Stichprobenmittel vom Mittelwert der Grundgesamtheit abweichen kann.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E3783-1C68-4B36-B156-CCD1FB04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Standardfehler</a:t>
            </a:r>
          </a:p>
        </p:txBody>
      </p:sp>
    </p:spTree>
    <p:extLst>
      <p:ext uri="{BB962C8B-B14F-4D97-AF65-F5344CB8AC3E}">
        <p14:creationId xmlns:p14="http://schemas.microsoft.com/office/powerpoint/2010/main" val="157667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26B6-9802-4FA0-BCB9-1F383BFC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Standardfehler des Mittelwerts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33CC26-28FA-44CE-9063-FAF1D65A48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noProof="0" dirty="0"/>
                  <a:t>Wenn die Standardabweichung der Grundgesamtheit </a:t>
                </a:r>
                <a:r>
                  <a:rPr lang="de-DE" i="1" noProof="0" dirty="0"/>
                  <a:t>σ</a:t>
                </a:r>
                <a:r>
                  <a:rPr lang="de-DE" noProof="0" dirty="0"/>
                  <a:t> bekannt ist, kann Standardfehler des Mittelwerts der Stichprobe wie folgt berechnet werden:</a:t>
                </a:r>
              </a:p>
              <a:p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			   </a:t>
                </a:r>
                <a:r>
                  <a:rPr lang="de-DE" sz="4000" noProof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de-DE" sz="4000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4000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33CC26-28FA-44CE-9063-FAF1D65A48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19DCA-8FD8-4D2B-8115-AF9E0A788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Standardfehler</a:t>
            </a:r>
          </a:p>
        </p:txBody>
      </p:sp>
    </p:spTree>
    <p:extLst>
      <p:ext uri="{BB962C8B-B14F-4D97-AF65-F5344CB8AC3E}">
        <p14:creationId xmlns:p14="http://schemas.microsoft.com/office/powerpoint/2010/main" val="105603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2E07-A459-4808-8BA6-EEFADA207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Standardfehler Übung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FB379-FC6E-4146-B789-163C93033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 IQ-Test hat eine durchschnittliche Punktzahl von 100 mit einer Standardabweichung von 15 Punkten.</a:t>
            </a:r>
          </a:p>
          <a:p>
            <a:r>
              <a:rPr lang="de-DE" noProof="0" dirty="0"/>
              <a:t>Wenn eine Stichprobe von 10 Tests einen Mittelwert von 104 hat, können wir annehmen, dass sie die allgemeinen Bevölkerung repräsentieren?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523F3-F7A9-4FDB-9EB5-EBC20DE23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876" y="3732391"/>
            <a:ext cx="3516924" cy="244457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D8155-30D4-47C1-A41B-7AFC376D4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Standardfehler</a:t>
            </a:r>
          </a:p>
        </p:txBody>
      </p:sp>
    </p:spTree>
    <p:extLst>
      <p:ext uri="{BB962C8B-B14F-4D97-AF65-F5344CB8AC3E}">
        <p14:creationId xmlns:p14="http://schemas.microsoft.com/office/powerpoint/2010/main" val="245482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E388-FE73-442D-8F3E-2403B790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Standardfehler Übung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1E6EC4-890F-48F0-AB2C-BFF2ED4E76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noProof="0" dirty="0"/>
                  <a:t>Stichprobe von 10 </a:t>
                </a:r>
                <a:r>
                  <a:rPr lang="de-DE" b="1" noProof="0" dirty="0"/>
                  <a:t>IQ-Testergebnissen</a:t>
                </a:r>
                <a:r>
                  <a:rPr lang="de-DE" noProof="0" dirty="0"/>
                  <a:t>:</a:t>
                </a:r>
              </a:p>
              <a:p>
                <a:pPr marL="114300" indent="0">
                  <a:buNone/>
                </a:pPr>
                <a:r>
                  <a:rPr lang="de-DE" noProof="0" dirty="0"/>
                  <a:t>		</a:t>
                </a:r>
                <a14:m>
                  <m:oMath xmlns:m="http://schemas.openxmlformats.org/officeDocument/2006/math">
                    <m:r>
                      <a:rPr lang="de-DE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 noProof="0">
                        <a:latin typeface="Cambria Math" panose="02040503050406030204" pitchFamily="18" charset="0"/>
                      </a:rPr>
                      <m:t>=10     </m:t>
                    </m:r>
                    <m:bar>
                      <m:barPr>
                        <m:pos m:val="top"/>
                        <m:ctrlPr>
                          <a:rPr lang="de-DE" i="1" noProof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de-DE" i="1" noProof="0">
                        <a:latin typeface="Cambria Math" panose="02040503050406030204" pitchFamily="18" charset="0"/>
                      </a:rPr>
                      <m:t>=104     </m:t>
                    </m:r>
                    <m:r>
                      <a:rPr lang="de-DE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DE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=15</m:t>
                    </m:r>
                  </m:oMath>
                </a14:m>
                <a:endParaRPr lang="de-DE" noProof="0" dirty="0"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de-DE" noProof="0" dirty="0"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=4.743</m:t>
                      </m:r>
                    </m:oMath>
                  </m:oMathPara>
                </a14:m>
                <a:endParaRPr lang="de-DE" noProof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de-DE" noProof="0" dirty="0"/>
              </a:p>
              <a:p>
                <a:r>
                  <a:rPr lang="de-DE" noProof="0" dirty="0"/>
                  <a:t>68% der 10er-Stichproben werden voraussichtlich zwischen 95,257 und 104,743 Punkten liegen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1E6EC4-890F-48F0-AB2C-BFF2ED4E7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AA6AF-3E57-4E0F-954D-ED595B0FD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Standardfehler</a:t>
            </a:r>
          </a:p>
        </p:txBody>
      </p:sp>
    </p:spTree>
    <p:extLst>
      <p:ext uri="{BB962C8B-B14F-4D97-AF65-F5344CB8AC3E}">
        <p14:creationId xmlns:p14="http://schemas.microsoft.com/office/powerpoint/2010/main" val="358227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DF4B-E4F8-484E-A550-78E39294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Konfidenzintervall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255E5D12-4106-4EFE-B0F9-6267CABA66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0690" y="1535503"/>
                <a:ext cx="5768161" cy="45202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# Grundgesamtheit</a:t>
                </a:r>
              </a:p>
              <a:p>
                <a:pPr marL="11430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Parameter der Grundgesamtheit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Standardabweichung der Grundgesamtheit</a:t>
                </a:r>
              </a:p>
              <a:p>
                <a:pPr marL="114300" indent="0"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009900"/>
                    </a:solidFill>
                  </a:rPr>
                  <a:t> = # Stichprobenumfang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9900"/>
                    </a:solidFill>
                  </a:rPr>
                  <a:t> = Stichprobenschätzwert</a:t>
                </a:r>
              </a:p>
              <a:p>
                <a:pPr marL="1025525" indent="-91440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>
                    <a:solidFill>
                      <a:srgbClr val="009900"/>
                    </a:solidFill>
                  </a:rPr>
                  <a:t> =	Standardfehler</a:t>
                </a:r>
              </a:p>
              <a:p>
                <a:pPr marL="1025525" indent="-91440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009900"/>
                    </a:solidFill>
                  </a:rPr>
                  <a:t>	(Standard Error of the Mean)</a:t>
                </a:r>
              </a:p>
              <a:p>
                <a:pPr marL="114300" indent="0">
                  <a:buFont typeface="Arial" panose="020B0604020202020204" pitchFamily="34" charset="0"/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255E5D12-4106-4EFE-B0F9-6267CABA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690" y="1535503"/>
                <a:ext cx="5768161" cy="4520240"/>
              </a:xfrm>
              <a:prstGeom prst="rect">
                <a:avLst/>
              </a:prstGeom>
              <a:blipFill>
                <a:blip r:embed="rId3"/>
                <a:stretch>
                  <a:fillRect l="-220" t="-2241" b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E74F9FA-18CE-4A6A-9AAD-5D8743501E7B}"/>
              </a:ext>
            </a:extLst>
          </p:cNvPr>
          <p:cNvGrpSpPr/>
          <p:nvPr/>
        </p:nvGrpSpPr>
        <p:grpSpPr>
          <a:xfrm>
            <a:off x="9272026" y="365124"/>
            <a:ext cx="2489607" cy="1325563"/>
            <a:chOff x="1042425" y="2015475"/>
            <a:chExt cx="3337277" cy="204123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6BD0C0B-B8B9-4F29-A150-AFA687203DD6}"/>
                </a:ext>
              </a:extLst>
            </p:cNvPr>
            <p:cNvSpPr/>
            <p:nvPr/>
          </p:nvSpPr>
          <p:spPr>
            <a:xfrm>
              <a:off x="1042425" y="2015475"/>
              <a:ext cx="3251200" cy="2041237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6EDC41-F9C0-403E-96C4-5CB43B19FB5F}"/>
                </a:ext>
              </a:extLst>
            </p:cNvPr>
            <p:cNvSpPr txBox="1"/>
            <p:nvPr/>
          </p:nvSpPr>
          <p:spPr>
            <a:xfrm>
              <a:off x="1225867" y="2098603"/>
              <a:ext cx="3153835" cy="434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Montserrat" panose="02000505000000020004" pitchFamily="2" charset="0"/>
                </a:rPr>
                <a:t>POPULATION = 10,000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086AFA5-BA14-417C-B93F-1D7194CDA14D}"/>
                </a:ext>
              </a:extLst>
            </p:cNvPr>
            <p:cNvSpPr/>
            <p:nvPr/>
          </p:nvSpPr>
          <p:spPr>
            <a:xfrm>
              <a:off x="2215443" y="2929875"/>
              <a:ext cx="1514764" cy="942110"/>
            </a:xfrm>
            <a:prstGeom prst="ellipse">
              <a:avLst/>
            </a:prstGeom>
            <a:noFill/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AC0174-73EF-4009-9343-0AC81C053566}"/>
                </a:ext>
              </a:extLst>
            </p:cNvPr>
            <p:cNvSpPr txBox="1"/>
            <p:nvPr/>
          </p:nvSpPr>
          <p:spPr>
            <a:xfrm>
              <a:off x="2192595" y="3077764"/>
              <a:ext cx="1560458" cy="750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9900"/>
                  </a:solidFill>
                  <a:latin typeface="Montserrat" panose="02000505000000020004" pitchFamily="2" charset="0"/>
                </a:rPr>
                <a:t>Stichprobe</a:t>
              </a:r>
              <a:br>
                <a:rPr lang="en-US" sz="1600" dirty="0">
                  <a:solidFill>
                    <a:srgbClr val="009900"/>
                  </a:solidFill>
                  <a:latin typeface="Montserrat" panose="02000505000000020004" pitchFamily="2" charset="0"/>
                </a:rPr>
              </a:br>
              <a:r>
                <a:rPr lang="en-US" sz="1600" dirty="0">
                  <a:solidFill>
                    <a:srgbClr val="009900"/>
                  </a:solidFill>
                  <a:latin typeface="Montserrat" panose="02000505000000020004" pitchFamily="2" charset="0"/>
                </a:rPr>
                <a:t>= 100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E091E01-48D1-44E4-97F4-A28C047A0D0C}"/>
              </a:ext>
            </a:extLst>
          </p:cNvPr>
          <p:cNvSpPr/>
          <p:nvPr/>
        </p:nvSpPr>
        <p:spPr>
          <a:xfrm>
            <a:off x="838200" y="1924736"/>
            <a:ext cx="4318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222222"/>
                </a:solidFill>
              </a:rPr>
              <a:t>”</a:t>
            </a:r>
            <a:r>
              <a:rPr lang="de-DE" sz="2800" kern="0" dirty="0">
                <a:solidFill>
                  <a:srgbClr val="595959"/>
                </a:solidFill>
                <a:cs typeface="Arial"/>
                <a:sym typeface="Arial"/>
              </a:rPr>
              <a:t>Wir können sagen dass der Populationsparameter mit einer </a:t>
            </a:r>
            <a:r>
              <a:rPr lang="de-DE" sz="2800" b="1" kern="0" dirty="0">
                <a:solidFill>
                  <a:srgbClr val="0070C0"/>
                </a:solidFill>
                <a:cs typeface="Arial"/>
                <a:sym typeface="Arial"/>
              </a:rPr>
              <a:t>Konfidenz</a:t>
            </a:r>
            <a:r>
              <a:rPr lang="de-DE" sz="2800" kern="0" dirty="0">
                <a:solidFill>
                  <a:srgbClr val="595959"/>
                </a:solidFill>
                <a:cs typeface="Arial"/>
                <a:sym typeface="Arial"/>
              </a:rPr>
              <a:t> von 95% in einem </a:t>
            </a:r>
            <a:r>
              <a:rPr lang="de-DE" sz="2800" b="1" kern="0" dirty="0">
                <a:solidFill>
                  <a:srgbClr val="0070C0"/>
                </a:solidFill>
                <a:cs typeface="Arial"/>
                <a:sym typeface="Arial"/>
              </a:rPr>
              <a:t>Konfidenzintervall</a:t>
            </a:r>
            <a:r>
              <a:rPr lang="de-DE" sz="2800" kern="0" dirty="0">
                <a:solidFill>
                  <a:srgbClr val="595959"/>
                </a:solidFill>
                <a:cs typeface="Arial"/>
                <a:sym typeface="Arial"/>
              </a:rPr>
              <a:t> von plus-oder-minus zwei Standarderror von dem Samplemittelwert (Schätzwert) liegt.“</a:t>
            </a:r>
            <a:endParaRPr lang="de-DE" sz="28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5A38BD7-17ED-4F4F-90C3-F089863D3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Standardfehler</a:t>
            </a:r>
          </a:p>
        </p:txBody>
      </p:sp>
    </p:spTree>
    <p:extLst>
      <p:ext uri="{BB962C8B-B14F-4D97-AF65-F5344CB8AC3E}">
        <p14:creationId xmlns:p14="http://schemas.microsoft.com/office/powerpoint/2010/main" val="1609862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39165-95CC-4260-A633-35E913B2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Konfidenzintervall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F346F-5680-4012-B084-C912E6F28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579" y="1690688"/>
            <a:ext cx="9072841" cy="30079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8BFCE41-A399-4FB5-8A5B-BEF5CDC7D4D9}"/>
              </a:ext>
            </a:extLst>
          </p:cNvPr>
          <p:cNvGrpSpPr/>
          <p:nvPr/>
        </p:nvGrpSpPr>
        <p:grpSpPr>
          <a:xfrm>
            <a:off x="4048918" y="1952422"/>
            <a:ext cx="4300642" cy="2746175"/>
            <a:chOff x="2969491" y="1394691"/>
            <a:chExt cx="3366654" cy="260212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A431024-89EB-4832-B19D-CA1AF7C4BEBC}"/>
                </a:ext>
              </a:extLst>
            </p:cNvPr>
            <p:cNvCxnSpPr/>
            <p:nvPr/>
          </p:nvCxnSpPr>
          <p:spPr>
            <a:xfrm>
              <a:off x="3814618" y="2355273"/>
              <a:ext cx="0" cy="14962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6CA822-4647-4BE9-A734-25924D88FED8}"/>
                </a:ext>
              </a:extLst>
            </p:cNvPr>
            <p:cNvCxnSpPr>
              <a:cxnSpLocks/>
            </p:cNvCxnSpPr>
            <p:nvPr/>
          </p:nvCxnSpPr>
          <p:spPr>
            <a:xfrm>
              <a:off x="4659745" y="1394691"/>
              <a:ext cx="0" cy="26021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EC5224-3F1B-4407-844A-5920AF7D7CB8}"/>
                </a:ext>
              </a:extLst>
            </p:cNvPr>
            <p:cNvCxnSpPr/>
            <p:nvPr/>
          </p:nvCxnSpPr>
          <p:spPr>
            <a:xfrm>
              <a:off x="5518727" y="2355273"/>
              <a:ext cx="0" cy="14962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384190-9F2A-49C9-A227-C83272C3E667}"/>
                </a:ext>
              </a:extLst>
            </p:cNvPr>
            <p:cNvCxnSpPr>
              <a:cxnSpLocks/>
            </p:cNvCxnSpPr>
            <p:nvPr/>
          </p:nvCxnSpPr>
          <p:spPr>
            <a:xfrm>
              <a:off x="6336145" y="3500582"/>
              <a:ext cx="0" cy="3509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5B026C-4E26-4002-BECA-255384458861}"/>
                </a:ext>
              </a:extLst>
            </p:cNvPr>
            <p:cNvCxnSpPr>
              <a:cxnSpLocks/>
            </p:cNvCxnSpPr>
            <p:nvPr/>
          </p:nvCxnSpPr>
          <p:spPr>
            <a:xfrm>
              <a:off x="2969491" y="3500582"/>
              <a:ext cx="0" cy="3509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7CE917-2FAD-44C6-AF1D-F93B99944CAF}"/>
              </a:ext>
            </a:extLst>
          </p:cNvPr>
          <p:cNvSpPr txBox="1"/>
          <p:nvPr/>
        </p:nvSpPr>
        <p:spPr>
          <a:xfrm>
            <a:off x="8371315" y="5062002"/>
            <a:ext cx="1657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Montserrat" panose="02000505000000020004" pitchFamily="2" charset="0"/>
              </a:rPr>
              <a:t>Konfidenz-</a:t>
            </a:r>
            <a:br>
              <a:rPr lang="en-US" sz="2400" dirty="0">
                <a:solidFill>
                  <a:srgbClr val="0070C0"/>
                </a:solidFill>
                <a:latin typeface="Montserrat" panose="02000505000000020004" pitchFamily="2" charset="0"/>
              </a:rPr>
            </a:br>
            <a:r>
              <a:rPr lang="en-US" sz="2400" dirty="0">
                <a:solidFill>
                  <a:srgbClr val="0070C0"/>
                </a:solidFill>
                <a:latin typeface="Montserrat" panose="02000505000000020004" pitchFamily="2" charset="0"/>
              </a:rPr>
              <a:t>intervall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CB902F9-F98D-431E-9CC5-3F9F08EB0228}"/>
              </a:ext>
            </a:extLst>
          </p:cNvPr>
          <p:cNvGrpSpPr/>
          <p:nvPr/>
        </p:nvGrpSpPr>
        <p:grpSpPr>
          <a:xfrm>
            <a:off x="3407760" y="4668705"/>
            <a:ext cx="5291329" cy="461665"/>
            <a:chOff x="2188422" y="3670642"/>
            <a:chExt cx="3493183" cy="3718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5509880-32B0-4E13-91E6-A71C240E711A}"/>
                    </a:ext>
                  </a:extLst>
                </p:cNvPr>
                <p:cNvSpPr txBox="1"/>
                <p:nvPr/>
              </p:nvSpPr>
              <p:spPr>
                <a:xfrm>
                  <a:off x="5153874" y="3676541"/>
                  <a:ext cx="527731" cy="3413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𝑆𝐸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5509880-32B0-4E13-91E6-A71C240E7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3874" y="3676541"/>
                  <a:ext cx="527731" cy="341342"/>
                </a:xfrm>
                <a:prstGeom prst="rect">
                  <a:avLst/>
                </a:prstGeom>
                <a:blipFill>
                  <a:blip r:embed="rId4"/>
                  <a:stretch>
                    <a:fillRect r="-22137" b="-5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4BD7DA5-7614-4B25-8A00-C87C1BF13CBD}"/>
                    </a:ext>
                  </a:extLst>
                </p:cNvPr>
                <p:cNvSpPr txBox="1"/>
                <p:nvPr/>
              </p:nvSpPr>
              <p:spPr>
                <a:xfrm>
                  <a:off x="3847194" y="3670642"/>
                  <a:ext cx="283147" cy="3718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4BD7DA5-7614-4B25-8A00-C87C1BF13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194" y="3670642"/>
                  <a:ext cx="283147" cy="371866"/>
                </a:xfrm>
                <a:prstGeom prst="rect">
                  <a:avLst/>
                </a:prstGeom>
                <a:blipFill>
                  <a:blip r:embed="rId5"/>
                  <a:stretch>
                    <a:fillRect t="-3947" r="-47887" b="-92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D9EF6A1-29FF-4AD0-B55D-B700FE53DF62}"/>
                    </a:ext>
                  </a:extLst>
                </p:cNvPr>
                <p:cNvSpPr txBox="1"/>
                <p:nvPr/>
              </p:nvSpPr>
              <p:spPr>
                <a:xfrm>
                  <a:off x="2188422" y="3685631"/>
                  <a:ext cx="654722" cy="3413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𝑆𝐸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D9EF6A1-29FF-4AD0-B55D-B700FE53DF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422" y="3685631"/>
                  <a:ext cx="654722" cy="341342"/>
                </a:xfrm>
                <a:prstGeom prst="rect">
                  <a:avLst/>
                </a:prstGeom>
                <a:blipFill>
                  <a:blip r:embed="rId6"/>
                  <a:stretch>
                    <a:fillRect r="-18405" b="-57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Left Bracket 9">
            <a:extLst>
              <a:ext uri="{FF2B5EF4-FFF2-40B4-BE49-F238E27FC236}">
                <a16:creationId xmlns:a16="http://schemas.microsoft.com/office/drawing/2014/main" id="{ED53B173-5E99-40E0-A479-94A7E5152B18}"/>
              </a:ext>
            </a:extLst>
          </p:cNvPr>
          <p:cNvSpPr/>
          <p:nvPr/>
        </p:nvSpPr>
        <p:spPr>
          <a:xfrm rot="16200000">
            <a:off x="6092252" y="3152013"/>
            <a:ext cx="209916" cy="4304699"/>
          </a:xfrm>
          <a:prstGeom prst="leftBracket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9C69F-1159-46D2-9BC9-CEF506EEF64F}"/>
              </a:ext>
            </a:extLst>
          </p:cNvPr>
          <p:cNvSpPr txBox="1"/>
          <p:nvPr/>
        </p:nvSpPr>
        <p:spPr>
          <a:xfrm>
            <a:off x="5959562" y="5644776"/>
            <a:ext cx="497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Montserrat" panose="02000505000000020004" pitchFamily="2" charset="0"/>
              </a:rPr>
              <a:t>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9FFBF6-E36F-4168-99F1-555E920DDD35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208088" y="4063016"/>
            <a:ext cx="0" cy="1581760"/>
          </a:xfrm>
          <a:prstGeom prst="straightConnector1">
            <a:avLst/>
          </a:prstGeom>
          <a:ln w="28575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CD988-6193-4518-8E31-AA6596B1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Standardfehler</a:t>
            </a:r>
          </a:p>
        </p:txBody>
      </p:sp>
    </p:spTree>
    <p:extLst>
      <p:ext uri="{BB962C8B-B14F-4D97-AF65-F5344CB8AC3E}">
        <p14:creationId xmlns:p14="http://schemas.microsoft.com/office/powerpoint/2010/main" val="184296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566 0 " pathEditMode="relative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566 0 " pathEditMode="relative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-0.17747 -0.0002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80" y="-2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81481E-6 L -0.17734 -0.0025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2" grpId="1"/>
      <p:bldP spid="12" grpId="2"/>
      <p:bldP spid="12" grpId="3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3116-E1E1-414A-BA86-3EF36806A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Punktschätzung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35A906-9062-402C-BC83-7BB541897C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noProof="0" dirty="0"/>
                  <a:t>Im vorigen Beispiel ist die Stichprobenschätzung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1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noProof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</m:oMath>
                </a14:m>
                <a:r>
                  <a:rPr lang="de-DE" b="1" noProof="0" dirty="0"/>
                  <a:t> </a:t>
                </a:r>
                <a:r>
                  <a:rPr lang="de-DE" noProof="0" dirty="0"/>
                  <a:t> eine </a:t>
                </a:r>
                <a:r>
                  <a:rPr lang="de-DE" b="1" noProof="0" dirty="0">
                    <a:solidFill>
                      <a:schemeClr val="accent1"/>
                    </a:solidFill>
                  </a:rPr>
                  <a:t>Punktschätzung</a:t>
                </a:r>
                <a:r>
                  <a:rPr lang="de-DE" noProof="0" dirty="0"/>
                  <a:t> des Parameters </a:t>
                </a:r>
                <a14:m>
                  <m:oMath xmlns:m="http://schemas.openxmlformats.org/officeDocument/2006/math">
                    <m:r>
                      <a:rPr lang="de-DE" b="1" i="1" noProof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de-DE" noProof="0" dirty="0"/>
                  <a:t> der Grundgesamtheit.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35A906-9062-402C-BC83-7BB541897C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4D452-605C-4A55-9237-92F1EB23E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Standardfehler</a:t>
            </a:r>
          </a:p>
        </p:txBody>
      </p:sp>
    </p:spTree>
    <p:extLst>
      <p:ext uri="{BB962C8B-B14F-4D97-AF65-F5344CB8AC3E}">
        <p14:creationId xmlns:p14="http://schemas.microsoft.com/office/powerpoint/2010/main" val="1486332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9288-CD51-42DF-B322-AA8917E9C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Variablen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5609-4E20-4EB5-909A-F7B525B6B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Eine </a:t>
            </a:r>
            <a:r>
              <a:rPr lang="de-DE" b="1" noProof="0" dirty="0"/>
              <a:t>Variable</a:t>
            </a:r>
            <a:r>
              <a:rPr lang="de-DE" noProof="0" dirty="0"/>
              <a:t> ist ein Merkmal, das ein Mitglied der Stichprobe beschreibt.</a:t>
            </a:r>
            <a:br>
              <a:rPr lang="de-DE" noProof="0" dirty="0"/>
            </a:br>
            <a:endParaRPr lang="de-DE" noProof="0" dirty="0"/>
          </a:p>
          <a:p>
            <a:r>
              <a:rPr lang="de-DE" noProof="0" dirty="0"/>
              <a:t>Variablen können </a:t>
            </a:r>
            <a:r>
              <a:rPr lang="de-DE" b="1" noProof="0" dirty="0"/>
              <a:t>diskret</a:t>
            </a:r>
            <a:r>
              <a:rPr lang="de-DE" noProof="0" dirty="0"/>
              <a:t> oder </a:t>
            </a:r>
            <a:r>
              <a:rPr lang="de-DE" b="1" noProof="0" dirty="0"/>
              <a:t>stetig</a:t>
            </a:r>
            <a:r>
              <a:rPr lang="de-DE" noProof="0" dirty="0"/>
              <a:t> sein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F5C1ED-B643-4D36-92D7-9D7D490E6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307786"/>
              </p:ext>
            </p:extLst>
          </p:nvPr>
        </p:nvGraphicFramePr>
        <p:xfrm>
          <a:off x="3015412" y="3603665"/>
          <a:ext cx="4219276" cy="1165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9638">
                  <a:extLst>
                    <a:ext uri="{9D8B030D-6E8A-4147-A177-3AD203B41FA5}">
                      <a16:colId xmlns:a16="http://schemas.microsoft.com/office/drawing/2014/main" val="2780125600"/>
                    </a:ext>
                  </a:extLst>
                </a:gridCol>
                <a:gridCol w="2109638">
                  <a:extLst>
                    <a:ext uri="{9D8B030D-6E8A-4147-A177-3AD203B41FA5}">
                      <a16:colId xmlns:a16="http://schemas.microsoft.com/office/drawing/2014/main" val="2816686428"/>
                    </a:ext>
                  </a:extLst>
                </a:gridCol>
              </a:tblGrid>
              <a:tr h="582827"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accent1"/>
                          </a:solidFill>
                        </a:rPr>
                        <a:t>Alter</a:t>
                      </a:r>
                      <a:endParaRPr lang="de-DE" sz="3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solidFill>
                            <a:schemeClr val="accent1"/>
                          </a:solidFill>
                        </a:rPr>
                        <a:t>Gehalt</a:t>
                      </a:r>
                      <a:endParaRPr lang="de-DE" sz="3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9612843"/>
                  </a:ext>
                </a:extLst>
              </a:tr>
              <a:tr h="582827"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accent1"/>
                          </a:solidFill>
                        </a:rPr>
                        <a:t>Geschlecht</a:t>
                      </a:r>
                      <a:endParaRPr lang="de-DE" sz="3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solidFill>
                            <a:schemeClr val="accent1"/>
                          </a:solidFill>
                        </a:rPr>
                        <a:t>Geburtsort</a:t>
                      </a:r>
                      <a:endParaRPr lang="de-DE" sz="3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646093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3AA08-2F87-4C67-9D9C-E3C88E1F2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Statistik</a:t>
            </a:r>
          </a:p>
        </p:txBody>
      </p:sp>
    </p:spTree>
    <p:extLst>
      <p:ext uri="{BB962C8B-B14F-4D97-AF65-F5344CB8AC3E}">
        <p14:creationId xmlns:p14="http://schemas.microsoft.com/office/powerpoint/2010/main" val="309960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B933-D98D-4AA6-B68D-DA7C048B24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/>
              <a:t>Hypothesentests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D3B5D-25D2-46F5-B1C1-B25CF7E5A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108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43DC3-8624-4155-A1CB-239BAB99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DB89C-317C-4A8C-88A9-8445183D0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 </a:t>
            </a:r>
            <a:r>
              <a:rPr lang="de-DE" b="1" noProof="0" dirty="0"/>
              <a:t>Hypothesentest</a:t>
            </a:r>
            <a:r>
              <a:rPr lang="de-DE" noProof="0" dirty="0"/>
              <a:t> ist die Anwendung statistischer Methoden auf reale Fragen.</a:t>
            </a:r>
          </a:p>
          <a:p>
            <a:endParaRPr lang="de-DE" noProof="0" dirty="0"/>
          </a:p>
          <a:p>
            <a:r>
              <a:rPr lang="de-DE" noProof="0" dirty="0"/>
              <a:t>Wir beginnen mit einer Annahme, der sogenannten </a:t>
            </a:r>
            <a:r>
              <a:rPr lang="de-DE" b="1" noProof="0" dirty="0"/>
              <a:t>Nullhypothese</a:t>
            </a:r>
          </a:p>
          <a:p>
            <a:endParaRPr lang="de-DE" b="1" noProof="0" dirty="0"/>
          </a:p>
          <a:p>
            <a:r>
              <a:rPr lang="de-DE" noProof="0" dirty="0"/>
              <a:t>Wir führen ein Experiment durch, um diese Nullhypothese zu testen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A45983-38C9-402A-9F86-8DB51082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38731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D749-DE4E-4E8A-9A7C-034BADF58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F236F-E3DE-4BF7-B81C-5988F07F4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Basierend auf den Ergebnissen des Experiments können wir die Nullhypothese nun entweder </a:t>
            </a:r>
            <a:r>
              <a:rPr lang="de-DE" b="1" noProof="0" dirty="0">
                <a:solidFill>
                  <a:schemeClr val="accent1"/>
                </a:solidFill>
              </a:rPr>
              <a:t>annehmen</a:t>
            </a:r>
            <a:r>
              <a:rPr lang="de-DE" noProof="0" dirty="0"/>
              <a:t> oder </a:t>
            </a:r>
            <a:r>
              <a:rPr lang="de-DE" b="1" noProof="0" dirty="0">
                <a:solidFill>
                  <a:schemeClr val="accent1"/>
                </a:solidFill>
              </a:rPr>
              <a:t>ablehnen</a:t>
            </a:r>
            <a:r>
              <a:rPr lang="de-DE" noProof="0" dirty="0"/>
              <a:t>.</a:t>
            </a:r>
          </a:p>
          <a:p>
            <a:endParaRPr lang="de-DE" noProof="0" dirty="0"/>
          </a:p>
          <a:p>
            <a:r>
              <a:rPr lang="de-DE" noProof="0" dirty="0"/>
              <a:t>Wenn die Nullhypothese zurückgewiesen wird, dann sagen wir, dass die Daten eine andere, sich gegenseitig ausschließende </a:t>
            </a:r>
            <a:r>
              <a:rPr lang="de-DE" b="1" noProof="0" dirty="0">
                <a:solidFill>
                  <a:schemeClr val="accent1"/>
                </a:solidFill>
              </a:rPr>
              <a:t>Alternativhypothese</a:t>
            </a:r>
            <a:r>
              <a:rPr lang="de-DE" noProof="0" dirty="0"/>
              <a:t> unterstützen.</a:t>
            </a:r>
          </a:p>
          <a:p>
            <a:endParaRPr lang="de-DE" noProof="0" dirty="0"/>
          </a:p>
          <a:p>
            <a:r>
              <a:rPr lang="de-DE" noProof="0" dirty="0"/>
              <a:t>Wir "</a:t>
            </a:r>
            <a:r>
              <a:rPr lang="de-DE" b="1" noProof="0" dirty="0">
                <a:solidFill>
                  <a:schemeClr val="accent1"/>
                </a:solidFill>
              </a:rPr>
              <a:t>beweisen</a:t>
            </a:r>
            <a:r>
              <a:rPr lang="de-DE" noProof="0" dirty="0"/>
              <a:t>" nie eine Hypothese!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C5B80D-7C45-4F15-8D0F-2FE613EE7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283423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22FE-2538-42F5-B5F2-C32DACE5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Hypothesenbildung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3F95F-A317-436C-AF08-A01F4E849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Wie gestalten wir die Frage, die unsere Nullhypothese bildet?</a:t>
            </a:r>
          </a:p>
          <a:p>
            <a:r>
              <a:rPr lang="de-DE" noProof="0" dirty="0"/>
              <a:t>Zu Beginn der Untersuchung wird angenommen, dass die Nullhypothese wahr ist.</a:t>
            </a:r>
          </a:p>
          <a:p>
            <a:r>
              <a:rPr lang="de-DE" noProof="0" dirty="0"/>
              <a:t>Wenn die Daten die Nullhypothese nicht unterstützen, können wir uns nach einer alternativen Hypothese schauen.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9DEAA-537F-4DF0-81AF-65F111B6F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40012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DAD0-17C2-40ED-8A27-5B48D956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Hypothesenbildung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03F06-8D26-4733-89DF-87C930248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Wenn etwas, das als wahr angenommen wird, getestet wird, kann die Nullhypothese diese Annahme widerspiegeln:</a:t>
            </a:r>
          </a:p>
          <a:p>
            <a:endParaRPr lang="de-DE" noProof="0" dirty="0"/>
          </a:p>
          <a:p>
            <a:r>
              <a:rPr lang="de-DE" noProof="0" dirty="0"/>
              <a:t>Aussage: "</a:t>
            </a:r>
            <a:r>
              <a:rPr lang="de-DE" i="1" noProof="0" dirty="0"/>
              <a:t>Unser Produkt hat ein durchschnittliches Versandgewicht 			von 3,5 kg„</a:t>
            </a:r>
          </a:p>
          <a:p>
            <a:endParaRPr lang="de-DE" i="1" noProof="0" dirty="0"/>
          </a:p>
          <a:p>
            <a:r>
              <a:rPr lang="de-DE" b="1" noProof="0" dirty="0">
                <a:solidFill>
                  <a:schemeClr val="accent1"/>
                </a:solidFill>
              </a:rPr>
              <a:t>Nullhypothese:			Durchschnittsgewicht = 3,5kg</a:t>
            </a:r>
          </a:p>
          <a:p>
            <a:r>
              <a:rPr lang="de-DE" b="1" noProof="0" dirty="0">
                <a:solidFill>
                  <a:schemeClr val="accent2"/>
                </a:solidFill>
              </a:rPr>
              <a:t>Alternativhypothese:		Durchschnittsgewicht ≠ 3,5 kg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79335-1FB2-4AC3-9EC5-FDB87A1F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418149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DAD0-17C2-40ED-8A27-5B48D956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Hypothesenbildung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03F06-8D26-4733-89DF-87C930248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Wenn wir eine Behauptung testen wollen, von der wir uns wünschen, dass sie wahr ist, wir dies aber nicht annehmen können, dann testen wir deren Gegenteil:</a:t>
            </a:r>
            <a:br>
              <a:rPr lang="de-DE" noProof="0" dirty="0"/>
            </a:br>
            <a:endParaRPr lang="de-DE" noProof="0" dirty="0"/>
          </a:p>
          <a:p>
            <a:r>
              <a:rPr lang="de-DE" noProof="0" dirty="0"/>
              <a:t>Behauptung: </a:t>
            </a:r>
            <a:r>
              <a:rPr lang="de-DE" i="1" noProof="0" dirty="0"/>
              <a:t>"Dieser Vorbereitungskurs verbessert die 						Testergebnisse„</a:t>
            </a:r>
          </a:p>
          <a:p>
            <a:endParaRPr lang="de-DE" noProof="0" dirty="0"/>
          </a:p>
          <a:p>
            <a:r>
              <a:rPr lang="de-DE" b="1" noProof="0" dirty="0">
                <a:solidFill>
                  <a:schemeClr val="accent1"/>
                </a:solidFill>
              </a:rPr>
              <a:t>Nullhypothese:			alte Punkte ≥ neue Punkte</a:t>
            </a:r>
          </a:p>
          <a:p>
            <a:r>
              <a:rPr lang="de-DE" b="1" noProof="0" dirty="0">
                <a:solidFill>
                  <a:schemeClr val="accent2"/>
                </a:solidFill>
              </a:rPr>
              <a:t>Alternativhypothese: 		alte Punkte &lt; neue Punkte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98414-BAFE-41E0-BDA5-10B0884B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64100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DAD0-17C2-40ED-8A27-5B48D956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Hypothesenbildung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03F06-8D26-4733-89DF-87C930248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Die Nullhypothese sollte eine Gleichung (=, ≤, ≥) enthalten:</a:t>
            </a:r>
          </a:p>
          <a:p>
            <a:pPr marL="0" indent="0">
              <a:buNone/>
            </a:pPr>
            <a:r>
              <a:rPr lang="de-DE" noProof="0" dirty="0"/>
              <a:t>	durchschnittliches Versandgewicht </a:t>
            </a:r>
            <a:r>
              <a:rPr lang="de-DE" b="1" noProof="0" dirty="0">
                <a:solidFill>
                  <a:schemeClr val="accent1"/>
                </a:solidFill>
              </a:rPr>
              <a:t>=</a:t>
            </a:r>
            <a:r>
              <a:rPr lang="de-DE" noProof="0" dirty="0"/>
              <a:t> 3.5kg</a:t>
            </a:r>
          </a:p>
          <a:p>
            <a:pPr marL="0" indent="0">
              <a:buNone/>
            </a:pPr>
            <a:endParaRPr lang="de-DE" noProof="0" dirty="0"/>
          </a:p>
          <a:p>
            <a:r>
              <a:rPr lang="de-DE" noProof="0" dirty="0"/>
              <a:t>Die alternative Hypothese sollte ein Antonym (≠, &lt;,&gt;) enthalten:</a:t>
            </a:r>
          </a:p>
          <a:p>
            <a:pPr marL="0" indent="0">
              <a:buNone/>
            </a:pPr>
            <a:r>
              <a:rPr lang="de-DE" noProof="0" dirty="0"/>
              <a:t>	durchschnittliches Versandgewicht </a:t>
            </a:r>
            <a:r>
              <a:rPr lang="de-DE" b="1" noProof="0" dirty="0">
                <a:solidFill>
                  <a:schemeClr val="accent1"/>
                </a:solidFill>
              </a:rPr>
              <a:t>≠</a:t>
            </a:r>
            <a:r>
              <a:rPr lang="de-DE" noProof="0" dirty="0"/>
              <a:t> 3,5 kg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9EAEB4-4B90-4673-8114-B4EC6CDF6A75}"/>
                  </a:ext>
                </a:extLst>
              </p:cNvPr>
              <p:cNvSpPr txBox="1"/>
              <p:nvPr/>
            </p:nvSpPr>
            <p:spPr>
              <a:xfrm>
                <a:off x="8425252" y="2310140"/>
                <a:ext cx="206973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9EAEB4-4B90-4673-8114-B4EC6CDF6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252" y="2310140"/>
                <a:ext cx="206973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0DEFB7-FBB4-487C-840B-7B2939D03DE3}"/>
                  </a:ext>
                </a:extLst>
              </p:cNvPr>
              <p:cNvSpPr txBox="1"/>
              <p:nvPr/>
            </p:nvSpPr>
            <p:spPr>
              <a:xfrm>
                <a:off x="8425252" y="3981941"/>
                <a:ext cx="206973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0DEFB7-FBB4-487C-840B-7B2939D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252" y="3981941"/>
                <a:ext cx="206973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BE997-9DBF-4D80-99F3-75511A43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40261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DAD0-17C2-40ED-8A27-5B48D956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Hypothesenbildung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03F06-8D26-4733-89DF-87C930248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Die Nullhypothese sollte eine Gleichung (=, ≤, ≥) enthalten:</a:t>
            </a:r>
          </a:p>
          <a:p>
            <a:pPr marL="0" indent="0">
              <a:buNone/>
            </a:pPr>
            <a:r>
              <a:rPr lang="de-DE" noProof="0" dirty="0"/>
              <a:t>	alte Punkte </a:t>
            </a:r>
            <a:r>
              <a:rPr lang="de-DE" b="1" noProof="0" dirty="0">
                <a:solidFill>
                  <a:schemeClr val="accent1"/>
                </a:solidFill>
              </a:rPr>
              <a:t>≥</a:t>
            </a:r>
            <a:r>
              <a:rPr lang="de-DE" noProof="0" dirty="0">
                <a:solidFill>
                  <a:srgbClr val="0070C0"/>
                </a:solidFill>
              </a:rPr>
              <a:t> </a:t>
            </a:r>
            <a:r>
              <a:rPr lang="de-DE" noProof="0" dirty="0"/>
              <a:t>neue Punkte</a:t>
            </a:r>
          </a:p>
          <a:p>
            <a:pPr marL="0" indent="0">
              <a:buNone/>
            </a:pPr>
            <a:endParaRPr lang="de-DE" noProof="0" dirty="0"/>
          </a:p>
          <a:p>
            <a:r>
              <a:rPr lang="de-DE" noProof="0" dirty="0"/>
              <a:t>Die alternative Hypothese sollte ein Antonym (≠, &lt;,&gt;) enthalten:</a:t>
            </a:r>
          </a:p>
          <a:p>
            <a:pPr marL="0" indent="0">
              <a:buNone/>
            </a:pPr>
            <a:r>
              <a:rPr lang="de-DE" noProof="0" dirty="0"/>
              <a:t>	alte Punkte </a:t>
            </a:r>
            <a:r>
              <a:rPr lang="de-DE" b="1" noProof="0" dirty="0">
                <a:solidFill>
                  <a:schemeClr val="accent1"/>
                </a:solidFill>
              </a:rPr>
              <a:t>&lt; </a:t>
            </a:r>
            <a:r>
              <a:rPr lang="de-DE" noProof="0" dirty="0"/>
              <a:t>neue Punkte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454C49-AA12-40D0-A712-48452C18FAB2}"/>
                  </a:ext>
                </a:extLst>
              </p:cNvPr>
              <p:cNvSpPr txBox="1"/>
              <p:nvPr/>
            </p:nvSpPr>
            <p:spPr>
              <a:xfrm>
                <a:off x="8442503" y="2310139"/>
                <a:ext cx="212032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454C49-AA12-40D0-A712-48452C18F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503" y="2310139"/>
                <a:ext cx="212032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091D4-6BC1-453A-B154-EB3CCE961791}"/>
                  </a:ext>
                </a:extLst>
              </p:cNvPr>
              <p:cNvSpPr txBox="1"/>
              <p:nvPr/>
            </p:nvSpPr>
            <p:spPr>
              <a:xfrm>
                <a:off x="8442503" y="3976080"/>
                <a:ext cx="210538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091D4-6BC1-453A-B154-EB3CCE9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503" y="3976080"/>
                <a:ext cx="210538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EE77F-06F9-486A-AB13-07852B1A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25685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DAD0-17C2-40ED-8A27-5B48D956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03F06-8D26-4733-89DF-87C930248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Was also lässt uns die Nullhypothese zurückweisen oder nicht zurückweisen?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36582-7B2A-4D0A-A9A2-E792EDF6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38902162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FAC4-29BD-48F5-A1DC-6BCF1F266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52BE7-3C91-4972-8E3B-954407C7F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Wir führen eine Untersuchung durch und speichern die Ergebnisse.</a:t>
            </a:r>
          </a:p>
          <a:p>
            <a:r>
              <a:rPr lang="de-DE" b="1" noProof="0" dirty="0">
                <a:solidFill>
                  <a:schemeClr val="accent1"/>
                </a:solidFill>
              </a:rPr>
              <a:t>Unter der Annahme, dass unsere Nullhypothese gültig </a:t>
            </a:r>
            <a:r>
              <a:rPr lang="de-DE" noProof="0" dirty="0"/>
              <a:t>ist und die Wahrscheinlichkeit, die getroffene Annahme zu beobachten sehr klein ist (innerhalb von 0,05), lehnen wir die Nullhypothese ab.</a:t>
            </a:r>
          </a:p>
          <a:p>
            <a:endParaRPr lang="de-DE" noProof="0" dirty="0"/>
          </a:p>
          <a:p>
            <a:r>
              <a:rPr lang="de-DE" noProof="0" dirty="0"/>
              <a:t>Hier ist 0,05 unser </a:t>
            </a:r>
            <a:r>
              <a:rPr lang="de-DE" b="1" noProof="0" dirty="0">
                <a:solidFill>
                  <a:schemeClr val="accent1"/>
                </a:solidFill>
              </a:rPr>
              <a:t>Signifikanzniveau</a:t>
            </a:r>
          </a:p>
          <a:p>
            <a:pPr marL="0" indent="0">
              <a:buNone/>
            </a:pPr>
            <a:r>
              <a:rPr lang="de-DE" b="1" noProof="0" dirty="0">
                <a:solidFill>
                  <a:schemeClr val="accent1"/>
                </a:solidFill>
              </a:rPr>
              <a:t>				α = 0,05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D4D67-B77A-4733-BA00-9355D6A3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322534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78F7-1720-47E8-870E-EDF687302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/>
              <a:t>Stichproben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D3837-C206-49F0-A065-F6A692C765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201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C17FA3-53DD-4C6D-B005-F7A90368F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468" y="3571001"/>
            <a:ext cx="5819040" cy="2504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7A5ED3-EB59-42B0-842F-515A98A91236}"/>
                  </a:ext>
                </a:extLst>
              </p:cNvPr>
              <p:cNvSpPr txBox="1"/>
              <p:nvPr/>
            </p:nvSpPr>
            <p:spPr>
              <a:xfrm>
                <a:off x="9510616" y="3849256"/>
                <a:ext cx="1670137" cy="461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𝑛𝑢𝑙𝑙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7A5ED3-EB59-42B0-842F-515A98A91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16" y="3849256"/>
                <a:ext cx="1670137" cy="461666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B2F5452-B647-4282-986C-445F32C1FF88}"/>
              </a:ext>
            </a:extLst>
          </p:cNvPr>
          <p:cNvGrpSpPr/>
          <p:nvPr/>
        </p:nvGrpSpPr>
        <p:grpSpPr>
          <a:xfrm>
            <a:off x="7523333" y="5504498"/>
            <a:ext cx="1211831" cy="672465"/>
            <a:chOff x="2477328" y="4347831"/>
            <a:chExt cx="935174" cy="523053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AC9508D0-9E9F-432B-AA28-161F2A5B2EFA}"/>
                </a:ext>
              </a:extLst>
            </p:cNvPr>
            <p:cNvSpPr/>
            <p:nvPr/>
          </p:nvSpPr>
          <p:spPr>
            <a:xfrm flipH="1">
              <a:off x="2477328" y="4347831"/>
              <a:ext cx="935174" cy="523053"/>
            </a:xfrm>
            <a:prstGeom prst="rightArrow">
              <a:avLst/>
            </a:prstGeom>
            <a:solidFill>
              <a:srgbClr val="99CCFF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E341FA-EF77-402F-8AFE-F39400C3770E}"/>
                </a:ext>
              </a:extLst>
            </p:cNvPr>
            <p:cNvSpPr txBox="1"/>
            <p:nvPr/>
          </p:nvSpPr>
          <p:spPr>
            <a:xfrm>
              <a:off x="2713272" y="4422316"/>
              <a:ext cx="605161" cy="359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ontserrat" panose="02000505000000020004" pitchFamily="2" charset="0"/>
                </a:rPr>
                <a:t>0.05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60A8C4-F9E8-4F1A-B759-60B88D52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Hypothesentests Ablehnungsbereiche (Tails)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01DAC-1117-46EC-9B98-7127BC94B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0962" cy="4351338"/>
          </a:xfrm>
        </p:spPr>
        <p:txBody>
          <a:bodyPr/>
          <a:lstStyle/>
          <a:p>
            <a:r>
              <a:rPr lang="de-DE" noProof="0" dirty="0"/>
              <a:t>Das Signifikanzniveau </a:t>
            </a:r>
            <a:r>
              <a:rPr lang="de-DE" noProof="0" dirty="0">
                <a:solidFill>
                  <a:schemeClr val="accent1"/>
                </a:solidFill>
              </a:rPr>
              <a:t>α</a:t>
            </a:r>
            <a:r>
              <a:rPr lang="de-DE" noProof="0" dirty="0"/>
              <a:t> ist das Gebiet innerhalb des Ablehnungsbereichs (Tail) unserer Nullhypothese.</a:t>
            </a:r>
          </a:p>
          <a:p>
            <a:r>
              <a:rPr lang="de-DE" noProof="0" dirty="0"/>
              <a:t>Wenn </a:t>
            </a:r>
            <a:r>
              <a:rPr lang="de-DE" noProof="0" dirty="0">
                <a:solidFill>
                  <a:schemeClr val="accent1"/>
                </a:solidFill>
              </a:rPr>
              <a:t>α</a:t>
            </a:r>
            <a:r>
              <a:rPr lang="de-DE" noProof="0" dirty="0"/>
              <a:t> </a:t>
            </a:r>
            <a:r>
              <a:rPr lang="de-DE" noProof="0" dirty="0">
                <a:solidFill>
                  <a:schemeClr val="accent1"/>
                </a:solidFill>
              </a:rPr>
              <a:t>= 0,05 </a:t>
            </a:r>
            <a:r>
              <a:rPr lang="de-DE" noProof="0" dirty="0"/>
              <a:t>und die Alternativhypothese </a:t>
            </a:r>
            <a:r>
              <a:rPr lang="de-DE" i="1" noProof="0" dirty="0"/>
              <a:t>kleiner</a:t>
            </a:r>
            <a:r>
              <a:rPr lang="de-DE" noProof="0" dirty="0"/>
              <a:t> als Null ist, dann hat der linke Ablehnungsbereich (left-tail) unserer Wahrscheinlichkeitskurve eine Fläche von 0,05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CE8AC-177C-4336-8FF4-C438B9102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228508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C17FA3-53DD-4C6D-B005-F7A90368F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00468" y="3571001"/>
            <a:ext cx="5819040" cy="2504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7A5ED3-EB59-42B0-842F-515A98A91236}"/>
                  </a:ext>
                </a:extLst>
              </p:cNvPr>
              <p:cNvSpPr txBox="1"/>
              <p:nvPr/>
            </p:nvSpPr>
            <p:spPr>
              <a:xfrm>
                <a:off x="9510616" y="3849256"/>
                <a:ext cx="16028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𝑛𝑢𝑙𝑙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7A5ED3-EB59-42B0-842F-515A98A91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16" y="3849256"/>
                <a:ext cx="1602811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160A8C4-F9E8-4F1A-B759-60B88D52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Hypothesentests Ablehnungsbereiche (Tails)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01DAC-1117-46EC-9B98-7127BC94B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0962" cy="4351338"/>
          </a:xfrm>
        </p:spPr>
        <p:txBody>
          <a:bodyPr/>
          <a:lstStyle/>
          <a:p>
            <a:r>
              <a:rPr lang="de-DE" noProof="0" dirty="0"/>
              <a:t>Das Signifikanzniveau </a:t>
            </a:r>
            <a:r>
              <a:rPr lang="de-DE" noProof="0" dirty="0">
                <a:solidFill>
                  <a:schemeClr val="accent1"/>
                </a:solidFill>
              </a:rPr>
              <a:t>α</a:t>
            </a:r>
            <a:r>
              <a:rPr lang="de-DE" noProof="0" dirty="0"/>
              <a:t> ist das Gebiet innerhalb des Ablehnungsbereichs (Tail) unserer Nullhypothese.</a:t>
            </a:r>
          </a:p>
          <a:p>
            <a:r>
              <a:rPr lang="de-DE" noProof="0" dirty="0"/>
              <a:t>Wenn </a:t>
            </a:r>
            <a:r>
              <a:rPr lang="de-DE" noProof="0" dirty="0">
                <a:solidFill>
                  <a:schemeClr val="accent1"/>
                </a:solidFill>
              </a:rPr>
              <a:t>α</a:t>
            </a:r>
            <a:r>
              <a:rPr lang="de-DE" noProof="0" dirty="0"/>
              <a:t> </a:t>
            </a:r>
            <a:r>
              <a:rPr lang="de-DE" noProof="0" dirty="0">
                <a:solidFill>
                  <a:schemeClr val="accent1"/>
                </a:solidFill>
              </a:rPr>
              <a:t>= 0,05 </a:t>
            </a:r>
            <a:r>
              <a:rPr lang="de-DE" noProof="0" dirty="0"/>
              <a:t>und die Alternativhypothese </a:t>
            </a:r>
            <a:r>
              <a:rPr lang="de-DE" i="1" noProof="0" dirty="0"/>
              <a:t>größer</a:t>
            </a:r>
            <a:r>
              <a:rPr lang="de-DE" noProof="0" dirty="0"/>
              <a:t> als Null ist, dann hat der rechte Ablehnungsbereich (right-tail) unserer Wahrscheinlichkeitskurve eine Fläche von 0,05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62842F-6573-4E7E-8390-E2534607C739}"/>
              </a:ext>
            </a:extLst>
          </p:cNvPr>
          <p:cNvGrpSpPr/>
          <p:nvPr/>
        </p:nvGrpSpPr>
        <p:grpSpPr>
          <a:xfrm>
            <a:off x="8747185" y="5417390"/>
            <a:ext cx="1232871" cy="657704"/>
            <a:chOff x="6886670" y="4697247"/>
            <a:chExt cx="938880" cy="523053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C50761D-53B1-4F91-829B-A61B648161FB}"/>
                </a:ext>
              </a:extLst>
            </p:cNvPr>
            <p:cNvSpPr/>
            <p:nvPr/>
          </p:nvSpPr>
          <p:spPr>
            <a:xfrm>
              <a:off x="6890376" y="4697247"/>
              <a:ext cx="935174" cy="523053"/>
            </a:xfrm>
            <a:prstGeom prst="rightArrow">
              <a:avLst/>
            </a:prstGeom>
            <a:solidFill>
              <a:srgbClr val="99CCFF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DF88AC-50AA-44F3-A085-8C368213DE7A}"/>
                </a:ext>
              </a:extLst>
            </p:cNvPr>
            <p:cNvSpPr txBox="1"/>
            <p:nvPr/>
          </p:nvSpPr>
          <p:spPr>
            <a:xfrm>
              <a:off x="6886670" y="4774108"/>
              <a:ext cx="597191" cy="367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ontserrat" panose="02000505000000020004" pitchFamily="2" charset="0"/>
                </a:rPr>
                <a:t>0.05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6DF07-FC05-4F11-AE39-A9BA6CBBB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352256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EDEE375-0068-4FD7-8E76-937373A6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774" y="3529697"/>
            <a:ext cx="5868553" cy="2545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7A5ED3-EB59-42B0-842F-515A98A91236}"/>
                  </a:ext>
                </a:extLst>
              </p:cNvPr>
              <p:cNvSpPr txBox="1"/>
              <p:nvPr/>
            </p:nvSpPr>
            <p:spPr>
              <a:xfrm>
                <a:off x="9510616" y="3849256"/>
                <a:ext cx="16012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𝑢𝑙𝑙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7A5ED3-EB59-42B0-842F-515A98A91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16" y="3849256"/>
                <a:ext cx="1601208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160A8C4-F9E8-4F1A-B759-60B88D52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Hypothesentests Ablehnungsbereiche (Tails)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01DAC-1117-46EC-9B98-7127BC94B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0962" cy="4351338"/>
          </a:xfrm>
        </p:spPr>
        <p:txBody>
          <a:bodyPr/>
          <a:lstStyle/>
          <a:p>
            <a:r>
              <a:rPr lang="de-DE" noProof="0" dirty="0"/>
              <a:t>Das Signifikanzniveau </a:t>
            </a:r>
            <a:r>
              <a:rPr lang="de-DE" noProof="0" dirty="0">
                <a:solidFill>
                  <a:schemeClr val="accent1"/>
                </a:solidFill>
              </a:rPr>
              <a:t>α</a:t>
            </a:r>
            <a:r>
              <a:rPr lang="de-DE" noProof="0" dirty="0"/>
              <a:t> ist das Gebiet innerhalb des Ablehnungsbereichs (Tail) unserer Nullhypothese.</a:t>
            </a:r>
          </a:p>
          <a:p>
            <a:r>
              <a:rPr lang="de-DE" noProof="0" dirty="0"/>
              <a:t>Wenn </a:t>
            </a:r>
            <a:r>
              <a:rPr lang="de-DE" noProof="0" dirty="0">
                <a:solidFill>
                  <a:schemeClr val="accent1"/>
                </a:solidFill>
              </a:rPr>
              <a:t>α</a:t>
            </a:r>
            <a:r>
              <a:rPr lang="de-DE" noProof="0" dirty="0"/>
              <a:t> </a:t>
            </a:r>
            <a:r>
              <a:rPr lang="de-DE" noProof="0" dirty="0">
                <a:solidFill>
                  <a:schemeClr val="accent1"/>
                </a:solidFill>
              </a:rPr>
              <a:t>= 0,05 </a:t>
            </a:r>
            <a:r>
              <a:rPr lang="de-DE" noProof="0" dirty="0"/>
              <a:t>und die Alternativhypothese </a:t>
            </a:r>
            <a:r>
              <a:rPr lang="de-DE" i="1" noProof="0" dirty="0"/>
              <a:t>ungleich</a:t>
            </a:r>
            <a:r>
              <a:rPr lang="de-DE" noProof="0" dirty="0"/>
              <a:t> Null ist, dann haben beide Ablehnungsbereich (tails) unserer Wahrscheinlichkeitskurve eine Fläche von 0,05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62842F-6573-4E7E-8390-E2534607C739}"/>
              </a:ext>
            </a:extLst>
          </p:cNvPr>
          <p:cNvGrpSpPr/>
          <p:nvPr/>
        </p:nvGrpSpPr>
        <p:grpSpPr>
          <a:xfrm>
            <a:off x="8747185" y="5417390"/>
            <a:ext cx="1232871" cy="657704"/>
            <a:chOff x="6886670" y="4697247"/>
            <a:chExt cx="938880" cy="523053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C50761D-53B1-4F91-829B-A61B648161FB}"/>
                </a:ext>
              </a:extLst>
            </p:cNvPr>
            <p:cNvSpPr/>
            <p:nvPr/>
          </p:nvSpPr>
          <p:spPr>
            <a:xfrm>
              <a:off x="6890376" y="4697247"/>
              <a:ext cx="935174" cy="523053"/>
            </a:xfrm>
            <a:prstGeom prst="rightArrow">
              <a:avLst/>
            </a:prstGeom>
            <a:solidFill>
              <a:srgbClr val="99CCFF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DF88AC-50AA-44F3-A085-8C368213DE7A}"/>
                </a:ext>
              </a:extLst>
            </p:cNvPr>
            <p:cNvSpPr txBox="1"/>
            <p:nvPr/>
          </p:nvSpPr>
          <p:spPr>
            <a:xfrm>
              <a:off x="6886670" y="4774108"/>
              <a:ext cx="727812" cy="367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ontserrat" panose="02000505000000020004" pitchFamily="2" charset="0"/>
                </a:rPr>
                <a:t>0.025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328D42-159C-4DD0-A7CE-8DC412A67C18}"/>
              </a:ext>
            </a:extLst>
          </p:cNvPr>
          <p:cNvGrpSpPr/>
          <p:nvPr/>
        </p:nvGrpSpPr>
        <p:grpSpPr>
          <a:xfrm>
            <a:off x="7463909" y="5417390"/>
            <a:ext cx="1261455" cy="672465"/>
            <a:chOff x="2477328" y="4347831"/>
            <a:chExt cx="973469" cy="52305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924EB94-39FE-4EE2-85AE-FCD08DBD5A2C}"/>
                </a:ext>
              </a:extLst>
            </p:cNvPr>
            <p:cNvSpPr/>
            <p:nvPr/>
          </p:nvSpPr>
          <p:spPr>
            <a:xfrm flipH="1">
              <a:off x="2477328" y="4347831"/>
              <a:ext cx="935174" cy="523053"/>
            </a:xfrm>
            <a:prstGeom prst="rightArrow">
              <a:avLst/>
            </a:prstGeom>
            <a:solidFill>
              <a:srgbClr val="99CCFF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C96F16-5C0D-454A-96E3-125377ED916A}"/>
                </a:ext>
              </a:extLst>
            </p:cNvPr>
            <p:cNvSpPr txBox="1"/>
            <p:nvPr/>
          </p:nvSpPr>
          <p:spPr>
            <a:xfrm>
              <a:off x="2713272" y="4422316"/>
              <a:ext cx="737525" cy="359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ontserrat" panose="02000505000000020004" pitchFamily="2" charset="0"/>
                </a:rPr>
                <a:t>0.025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11F7D-8E44-4F1C-BB45-57525C194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37195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EDEE375-0068-4FD7-8E76-937373A6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774" y="3529697"/>
            <a:ext cx="5868553" cy="2545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7A5ED3-EB59-42B0-842F-515A98A91236}"/>
                  </a:ext>
                </a:extLst>
              </p:cNvPr>
              <p:cNvSpPr txBox="1"/>
              <p:nvPr/>
            </p:nvSpPr>
            <p:spPr>
              <a:xfrm>
                <a:off x="9510616" y="3849256"/>
                <a:ext cx="16012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𝑢𝑙𝑙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7A5ED3-EB59-42B0-842F-515A98A91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16" y="3849256"/>
                <a:ext cx="1601208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160A8C4-F9E8-4F1A-B759-60B88D52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Hypothesentests Ablehnungsbereiche (Tails)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01DAC-1117-46EC-9B98-7127BC94B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0962" cy="4351338"/>
          </a:xfrm>
        </p:spPr>
        <p:txBody>
          <a:bodyPr/>
          <a:lstStyle/>
          <a:p>
            <a:r>
              <a:rPr lang="de-DE" noProof="0" dirty="0"/>
              <a:t>Diese Bereiche legen unsere </a:t>
            </a:r>
            <a:r>
              <a:rPr lang="de-DE" b="1" noProof="0" dirty="0">
                <a:solidFill>
                  <a:schemeClr val="accent1"/>
                </a:solidFill>
              </a:rPr>
              <a:t>kritischen Werte </a:t>
            </a:r>
            <a:r>
              <a:rPr lang="de-DE" noProof="0" dirty="0"/>
              <a:t>oder Z-Werte fest: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62842F-6573-4E7E-8390-E2534607C739}"/>
              </a:ext>
            </a:extLst>
          </p:cNvPr>
          <p:cNvGrpSpPr/>
          <p:nvPr/>
        </p:nvGrpSpPr>
        <p:grpSpPr>
          <a:xfrm>
            <a:off x="8747185" y="5417390"/>
            <a:ext cx="1232871" cy="657704"/>
            <a:chOff x="6886670" y="4697247"/>
            <a:chExt cx="938880" cy="523053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C50761D-53B1-4F91-829B-A61B648161FB}"/>
                </a:ext>
              </a:extLst>
            </p:cNvPr>
            <p:cNvSpPr/>
            <p:nvPr/>
          </p:nvSpPr>
          <p:spPr>
            <a:xfrm>
              <a:off x="6890376" y="4697247"/>
              <a:ext cx="935174" cy="523053"/>
            </a:xfrm>
            <a:prstGeom prst="rightArrow">
              <a:avLst/>
            </a:prstGeom>
            <a:solidFill>
              <a:srgbClr val="99CCFF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DF88AC-50AA-44F3-A085-8C368213DE7A}"/>
                </a:ext>
              </a:extLst>
            </p:cNvPr>
            <p:cNvSpPr txBox="1"/>
            <p:nvPr/>
          </p:nvSpPr>
          <p:spPr>
            <a:xfrm>
              <a:off x="6886670" y="4774108"/>
              <a:ext cx="727812" cy="367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ontserrat" panose="02000505000000020004" pitchFamily="2" charset="0"/>
                </a:rPr>
                <a:t>0.025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328D42-159C-4DD0-A7CE-8DC412A67C18}"/>
              </a:ext>
            </a:extLst>
          </p:cNvPr>
          <p:cNvGrpSpPr/>
          <p:nvPr/>
        </p:nvGrpSpPr>
        <p:grpSpPr>
          <a:xfrm>
            <a:off x="7463909" y="5417390"/>
            <a:ext cx="1261455" cy="672465"/>
            <a:chOff x="2477328" y="4347831"/>
            <a:chExt cx="973469" cy="52305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924EB94-39FE-4EE2-85AE-FCD08DBD5A2C}"/>
                </a:ext>
              </a:extLst>
            </p:cNvPr>
            <p:cNvSpPr/>
            <p:nvPr/>
          </p:nvSpPr>
          <p:spPr>
            <a:xfrm flipH="1">
              <a:off x="2477328" y="4347831"/>
              <a:ext cx="935174" cy="523053"/>
            </a:xfrm>
            <a:prstGeom prst="rightArrow">
              <a:avLst/>
            </a:prstGeom>
            <a:solidFill>
              <a:srgbClr val="99CCFF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C96F16-5C0D-454A-96E3-125377ED916A}"/>
                </a:ext>
              </a:extLst>
            </p:cNvPr>
            <p:cNvSpPr txBox="1"/>
            <p:nvPr/>
          </p:nvSpPr>
          <p:spPr>
            <a:xfrm>
              <a:off x="2713272" y="4422316"/>
              <a:ext cx="737525" cy="359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ontserrat" panose="02000505000000020004" pitchFamily="2" charset="0"/>
                </a:rPr>
                <a:t>0.025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0C669D3-DA84-4A68-8AF1-35EB2EE4DF78}"/>
              </a:ext>
            </a:extLst>
          </p:cNvPr>
          <p:cNvGrpSpPr/>
          <p:nvPr/>
        </p:nvGrpSpPr>
        <p:grpSpPr>
          <a:xfrm>
            <a:off x="5296620" y="4722510"/>
            <a:ext cx="6624382" cy="791527"/>
            <a:chOff x="4238252" y="3705515"/>
            <a:chExt cx="4942638" cy="593010"/>
          </a:xfrm>
        </p:grpSpPr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57E3A807-FEDC-4AB2-A607-CCE92AA87FBA}"/>
                </a:ext>
              </a:extLst>
            </p:cNvPr>
            <p:cNvSpPr/>
            <p:nvPr/>
          </p:nvSpPr>
          <p:spPr>
            <a:xfrm rot="5400000">
              <a:off x="5428648" y="3960665"/>
              <a:ext cx="445448" cy="230271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974CBC0-D165-42A0-9986-0E03854F908F}"/>
                    </a:ext>
                  </a:extLst>
                </p:cNvPr>
                <p:cNvSpPr txBox="1"/>
                <p:nvPr/>
              </p:nvSpPr>
              <p:spPr>
                <a:xfrm>
                  <a:off x="4238252" y="3705515"/>
                  <a:ext cx="1298332" cy="345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𝟗𝟔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974CBC0-D165-42A0-9986-0E03854F9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8252" y="3705515"/>
                  <a:ext cx="1298332" cy="34587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row: Bent 17">
              <a:extLst>
                <a:ext uri="{FF2B5EF4-FFF2-40B4-BE49-F238E27FC236}">
                  <a16:creationId xmlns:a16="http://schemas.microsoft.com/office/drawing/2014/main" id="{EF151BF5-3696-4BC5-8C6E-33894CB509AB}"/>
                </a:ext>
              </a:extLst>
            </p:cNvPr>
            <p:cNvSpPr/>
            <p:nvPr/>
          </p:nvSpPr>
          <p:spPr>
            <a:xfrm rot="16200000" flipH="1">
              <a:off x="7765187" y="3959712"/>
              <a:ext cx="445448" cy="230271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E31633F-09D2-4C1B-9A85-DA2AE5BA3E7C}"/>
                    </a:ext>
                  </a:extLst>
                </p:cNvPr>
                <p:cNvSpPr txBox="1"/>
                <p:nvPr/>
              </p:nvSpPr>
              <p:spPr>
                <a:xfrm>
                  <a:off x="8053593" y="3705515"/>
                  <a:ext cx="1127297" cy="345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𝟗𝟔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E31633F-09D2-4C1B-9A85-DA2AE5BA3E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3593" y="3705515"/>
                  <a:ext cx="1127297" cy="34587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03C3C-6DF1-40F3-823C-C7B65A5C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188893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E5D3-4E49-4610-8869-454AA0B29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Mittelwerttest vs. Häufigkeitstest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3840C-ACF8-461D-8496-58B8375FD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In den nächsten zwei Lektionen werden wir einige vollständige Beispiele für Hypothesentests behandeln.</a:t>
            </a:r>
          </a:p>
          <a:p>
            <a:pPr marL="0" indent="0">
              <a:buNone/>
            </a:pPr>
            <a:endParaRPr lang="de-DE" noProof="0" dirty="0"/>
          </a:p>
          <a:p>
            <a:r>
              <a:rPr lang="de-DE" noProof="0" dirty="0"/>
              <a:t>Es gibt zwei Haupttypen von Tests:</a:t>
            </a:r>
          </a:p>
          <a:p>
            <a:pPr lvl="1"/>
            <a:r>
              <a:rPr lang="de-DE" b="1" noProof="0" dirty="0">
                <a:solidFill>
                  <a:schemeClr val="accent1"/>
                </a:solidFill>
              </a:rPr>
              <a:t>Mittelwerttest (test of means)</a:t>
            </a:r>
          </a:p>
          <a:p>
            <a:pPr lvl="1"/>
            <a:r>
              <a:rPr lang="de-DE" b="1" noProof="0" dirty="0">
                <a:solidFill>
                  <a:schemeClr val="accent1"/>
                </a:solidFill>
              </a:rPr>
              <a:t>Häufigkeitstest (test of proportion)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31D0B-88FF-451D-8D84-4F5EC5FBF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295594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E7EAC-C7FD-46D4-8CF0-821F2B616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Mittelwerttest vs. Häufigkeitstest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1CEE1-2280-472E-8DDA-A25F94FD5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Jede dieser beiden Arten von Tests hat ihre eigene Teststatistik zur Berechnung.</a:t>
            </a:r>
          </a:p>
          <a:p>
            <a:r>
              <a:rPr lang="de-DE" noProof="0" dirty="0"/>
              <a:t>Lasst uns die Ausgangssituation für jeden Test besprechen, bevor wir die Beispiele in den kommenden Lektionen durchgehen..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862DF1-FA20-494A-928E-F7EDCB5F3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190606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E7EAC-C7FD-46D4-8CF0-821F2B616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Mittelwerttest vs. Häufigkeitstest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1CEE1-2280-472E-8DDA-A25F94FD5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>
                <a:solidFill>
                  <a:schemeClr val="accent1"/>
                </a:solidFill>
              </a:rPr>
              <a:t>Mittelwert</a:t>
            </a:r>
          </a:p>
          <a:p>
            <a:pPr marL="457200" lvl="1" indent="0">
              <a:buNone/>
            </a:pPr>
            <a:r>
              <a:rPr lang="de-DE" noProof="0" dirty="0"/>
              <a:t>Wenn wir einen </a:t>
            </a:r>
            <a:r>
              <a:rPr lang="de-DE" b="1" noProof="0" dirty="0"/>
              <a:t>durchschnittlichen</a:t>
            </a:r>
            <a:r>
              <a:rPr lang="de-DE" noProof="0" dirty="0"/>
              <a:t> oder spezifischen Wert in einer Population suchen, haben wir es mit Mittelwerten zu tun</a:t>
            </a:r>
          </a:p>
          <a:p>
            <a:endParaRPr lang="de-DE" noProof="0" dirty="0"/>
          </a:p>
          <a:p>
            <a:r>
              <a:rPr lang="de-DE" b="1" noProof="0" dirty="0">
                <a:solidFill>
                  <a:schemeClr val="accent1"/>
                </a:solidFill>
              </a:rPr>
              <a:t>Häufigkeiten</a:t>
            </a:r>
          </a:p>
          <a:p>
            <a:pPr marL="457200" lvl="1" indent="0">
              <a:buNone/>
            </a:pPr>
            <a:r>
              <a:rPr lang="de-DE" noProof="0" dirty="0"/>
              <a:t>Wann immer wir etwas wie </a:t>
            </a:r>
            <a:r>
              <a:rPr lang="de-DE" b="1" noProof="0" dirty="0"/>
              <a:t>"35%" </a:t>
            </a:r>
            <a:r>
              <a:rPr lang="de-DE" noProof="0" dirty="0"/>
              <a:t>oder „</a:t>
            </a:r>
            <a:r>
              <a:rPr lang="de-DE" b="1" noProof="0" dirty="0"/>
              <a:t>hauptsächlich</a:t>
            </a:r>
            <a:r>
              <a:rPr lang="de-DE" noProof="0" dirty="0"/>
              <a:t>" sagen, handelt es sich um Häufigkeiten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4EF36-F1A1-4138-B072-BBFEC9125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3964291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C621-F744-472A-9D25-C1A7E3860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Teststatistiken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116D04-E971-41B0-BE47-F2FB5ACF2C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noProof="0" dirty="0"/>
                  <a:t>Wenn wir mit dem Mittelwert arbeiten:</a:t>
                </a:r>
              </a:p>
              <a:p>
                <a:pPr marL="0" indent="0">
                  <a:buNone/>
                </a:pPr>
                <a:r>
                  <a:rPr lang="de-DE" noProof="0" dirty="0"/>
                  <a:t>		</a:t>
                </a:r>
              </a:p>
              <a:p>
                <a:pPr marL="0" indent="0">
                  <a:buNone/>
                </a:pPr>
                <a:r>
                  <a:rPr lang="de-DE" noProof="0" dirty="0"/>
                  <a:t>			</a:t>
                </a:r>
                <a:r>
                  <a:rPr lang="de-DE" noProof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noProof="0" dirty="0"/>
              </a:p>
              <a:p>
                <a:pPr marL="0" indent="0">
                  <a:buNone/>
                </a:pPr>
                <a:endParaRPr lang="de-DE" noProof="0" dirty="0"/>
              </a:p>
              <a:p>
                <a:r>
                  <a:rPr lang="de-DE" noProof="0" dirty="0"/>
                  <a:t>Wenn wir mit Häufigkeiten arbeiten:</a:t>
                </a:r>
              </a:p>
              <a:p>
                <a:pPr marL="0" indent="0">
                  <a:buNone/>
                </a:pPr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			</a:t>
                </a:r>
                <a:r>
                  <a:rPr lang="de-DE" noProof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de-DE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de-DE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e-DE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de-DE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de-DE" b="0" i="0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de-DE" noProof="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de-DE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de-DE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de-DE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de-DE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∙(1−</m:t>
                                </m:r>
                                <m:r>
                                  <a:rPr lang="de-DE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de-DE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de-DE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116D04-E971-41B0-BE47-F2FB5ACF2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7C45035-F337-4093-9DD1-EE17B6ABCECA}"/>
              </a:ext>
            </a:extLst>
          </p:cNvPr>
          <p:cNvSpPr txBox="1"/>
          <p:nvPr/>
        </p:nvSpPr>
        <p:spPr>
          <a:xfrm>
            <a:off x="8734634" y="2400810"/>
            <a:ext cx="3177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009900"/>
                </a:solidFill>
                <a:latin typeface="Montserrat" panose="02000505000000020004" pitchFamily="2" charset="0"/>
              </a:rPr>
              <a:t>Setzt voraus, dass wir die Standard-abweichung der Population kennen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334ABA5-67A4-4831-BCFE-A274746925B8}"/>
              </a:ext>
            </a:extLst>
          </p:cNvPr>
          <p:cNvSpPr/>
          <p:nvPr/>
        </p:nvSpPr>
        <p:spPr>
          <a:xfrm flipH="1">
            <a:off x="8439072" y="2787696"/>
            <a:ext cx="591127" cy="377775"/>
          </a:xfrm>
          <a:prstGeom prst="rightArrow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99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14A14-D9F7-49F6-9575-58335283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80724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60B35-2D95-4F46-B7F0-7306794D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Hypothesentests P-Wert-Test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88374-94C9-44D7-A9E8-4B64EF107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114300" indent="0">
                  <a:lnSpc>
                    <a:spcPct val="100000"/>
                  </a:lnSpc>
                  <a:buNone/>
                </a:pPr>
                <a:r>
                  <a:rPr lang="de-DE" b="1" noProof="0" dirty="0"/>
                  <a:t>1. In einem traditionellen Test:</a:t>
                </a:r>
              </a:p>
              <a:p>
                <a:pPr marL="571500" indent="-457200">
                  <a:lnSpc>
                    <a:spcPct val="100000"/>
                  </a:lnSpc>
                </a:pPr>
                <a:r>
                  <a:rPr lang="de-DE" noProof="0" dirty="0"/>
                  <a:t>nimm das Signifikanzniveau α</a:t>
                </a:r>
              </a:p>
              <a:p>
                <a:pPr marL="571500" indent="-457200">
                  <a:lnSpc>
                    <a:spcPct val="100000"/>
                  </a:lnSpc>
                </a:pPr>
                <a:r>
                  <a:rPr lang="de-DE" noProof="0" dirty="0"/>
                  <a:t>Verwende es, um den kritischen Wert zu bestimmen</a:t>
                </a:r>
              </a:p>
              <a:p>
                <a:pPr marL="571500" indent="-457200">
                  <a:lnSpc>
                    <a:spcPct val="100000"/>
                  </a:lnSpc>
                </a:pPr>
                <a:r>
                  <a:rPr lang="de-DE" noProof="0" dirty="0"/>
                  <a:t>Vergleichst du die Teststatistik mit dem kritischen Wert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:r>
                  <a:rPr lang="de-DE" b="1" noProof="0" dirty="0"/>
                  <a:t>2. In einem P-Wert-Test:</a:t>
                </a:r>
              </a:p>
              <a:p>
                <a:pPr marL="571500" indent="-457200">
                  <a:lnSpc>
                    <a:spcPct val="100000"/>
                  </a:lnSpc>
                </a:pPr>
                <a:r>
                  <a:rPr lang="de-DE" noProof="0" dirty="0"/>
                  <a:t>nimm die Teststatistik</a:t>
                </a:r>
              </a:p>
              <a:p>
                <a:pPr marL="571500" indent="-457200">
                  <a:lnSpc>
                    <a:spcPct val="100000"/>
                  </a:lnSpc>
                </a:pPr>
                <a:r>
                  <a:rPr lang="de-DE" noProof="0" dirty="0"/>
                  <a:t>verwende sie, um den P-Wert zu bestimmen</a:t>
                </a:r>
              </a:p>
              <a:p>
                <a:pPr marL="571500" indent="-457200">
                  <a:lnSpc>
                    <a:spcPct val="100000"/>
                  </a:lnSpc>
                </a:pPr>
                <a:r>
                  <a:rPr lang="de-DE" noProof="0" dirty="0"/>
                  <a:t>vergleiche den P-Wert mit dem Signifikanzniveau </a:t>
                </a:r>
                <a14:m>
                  <m:oMath xmlns:m="http://schemas.openxmlformats.org/officeDocument/2006/math">
                    <m:r>
                      <a:rPr lang="de-DE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88374-94C9-44D7-A9E8-4B64EF107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" t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E13D3-07CB-4DD6-A149-BC897052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272759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4444-FE95-4368-B169-588FC763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Hypothesentests P-Wert-Test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B49820-85E9-404D-B3CE-551875AA7C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i="1" noProof="0" dirty="0"/>
                  <a:t>“If the P-value is </a:t>
                </a:r>
                <a:r>
                  <a:rPr lang="de-DE" i="1" noProof="0" dirty="0" err="1"/>
                  <a:t>low</a:t>
                </a:r>
                <a:r>
                  <a:rPr lang="de-DE" i="1" noProof="0" dirty="0"/>
                  <a:t>, </a:t>
                </a:r>
                <a:r>
                  <a:rPr lang="de-DE" i="1" noProof="0" dirty="0" err="1"/>
                  <a:t>the</a:t>
                </a:r>
                <a:r>
                  <a:rPr lang="de-DE" i="1" noProof="0" dirty="0"/>
                  <a:t> null must </a:t>
                </a:r>
                <a:r>
                  <a:rPr lang="de-DE" i="1" noProof="0" dirty="0" err="1"/>
                  <a:t>go</a:t>
                </a:r>
                <a:r>
                  <a:rPr lang="de-DE" i="1" noProof="0" dirty="0"/>
                  <a:t>!”</a:t>
                </a:r>
              </a:p>
              <a:p>
                <a:r>
                  <a:rPr lang="de-DE" noProof="0" dirty="0"/>
                  <a:t>"Wenn der P-Wert niedrig ist, muss die Null gehen!„</a:t>
                </a:r>
              </a:p>
              <a:p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			</a:t>
                </a:r>
                <a:r>
                  <a:rPr lang="de-DE" b="1" noProof="0" dirty="0">
                    <a:solidFill>
                      <a:schemeClr val="accent1"/>
                    </a:solidFill>
                  </a:rPr>
                  <a:t>lehne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noProof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noProof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de-DE" b="1" i="1" noProof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de-DE" b="1" noProof="0" dirty="0">
                    <a:solidFill>
                      <a:schemeClr val="accent1"/>
                    </a:solidFill>
                  </a:rPr>
                  <a:t> ab</a:t>
                </a:r>
              </a:p>
              <a:p>
                <a:endParaRPr lang="de-DE" noProof="0" dirty="0"/>
              </a:p>
              <a:p>
                <a:r>
                  <a:rPr lang="de-DE" i="1" noProof="0" dirty="0"/>
                  <a:t>“If the P-value is high, </a:t>
                </a:r>
                <a:r>
                  <a:rPr lang="de-DE" i="1" noProof="0" dirty="0" err="1"/>
                  <a:t>the</a:t>
                </a:r>
                <a:r>
                  <a:rPr lang="de-DE" i="1" noProof="0" dirty="0"/>
                  <a:t> null must </a:t>
                </a:r>
                <a:r>
                  <a:rPr lang="de-DE" i="1" noProof="0" dirty="0" err="1"/>
                  <a:t>fly</a:t>
                </a:r>
                <a:r>
                  <a:rPr lang="de-DE" i="1" noProof="0" dirty="0"/>
                  <a:t>!”</a:t>
                </a:r>
              </a:p>
              <a:p>
                <a:r>
                  <a:rPr lang="de-DE" noProof="0" dirty="0"/>
                  <a:t>"Wenn der P-Wert hoch ist, muss die Null fliegen!„</a:t>
                </a:r>
              </a:p>
              <a:p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			</a:t>
                </a:r>
                <a:r>
                  <a:rPr lang="de-DE" b="1" noProof="0" dirty="0">
                    <a:solidFill>
                      <a:schemeClr val="accent1"/>
                    </a:solidFill>
                  </a:rPr>
                  <a:t>nehme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noProof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noProof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de-DE" b="1" i="1" noProof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de-DE" b="1" noProof="0" dirty="0">
                    <a:solidFill>
                      <a:schemeClr val="accent1"/>
                    </a:solidFill>
                  </a:rPr>
                  <a:t> an</a:t>
                </a:r>
              </a:p>
              <a:p>
                <a:pPr marL="0" indent="0">
                  <a:buNone/>
                </a:pPr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B49820-85E9-404D-B3CE-551875AA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69B7C-0768-43F4-AA54-04C4F0AFE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821975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C639-868B-4039-9B14-27376BF53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Stichproben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EE6B8-CBF4-4F99-BE0D-5E0CAA101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Einer der großen Vorteile statistischer Modelle besteht darin, dass eine Stichprobe mit einer hinreichenden Größe willkürlich ausgewählter Elemente (</a:t>
            </a:r>
            <a:r>
              <a:rPr lang="de-DE" b="1" noProof="0" dirty="0"/>
              <a:t>&gt;30) </a:t>
            </a:r>
            <a:r>
              <a:rPr lang="de-DE" noProof="0" dirty="0"/>
              <a:t>fast immer die Population widerspiegelt.</a:t>
            </a:r>
          </a:p>
          <a:p>
            <a:r>
              <a:rPr lang="de-DE" noProof="0" dirty="0"/>
              <a:t>Die Herausforderung wird sein: wie wählen wir die Elemente zufällig aus, um Verzerrungen (en:. </a:t>
            </a:r>
            <a:r>
              <a:rPr lang="de-DE" noProof="0" dirty="0" err="1"/>
              <a:t>bias</a:t>
            </a:r>
            <a:r>
              <a:rPr lang="de-DE" noProof="0" dirty="0"/>
              <a:t>) zu vermeiden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A4D7D-DAC6-49FA-9ADC-99A53297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231425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0190-AB45-4D9F-884F-67C81B995A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/>
              <a:t>Hypothesentest Beispielübung #1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FEC81-2958-4F86-B072-A247F430A7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32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DAE75-729E-4E40-8A61-F3E736C3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#1 - Mittelwert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7CBE6-34BD-4DDF-B72A-3DDD28DB2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Für dieses nächste Beispiel arbeiten wir auf der linken Seite der Wahrscheinlichkeitsverteilung mit negativen z-Werten</a:t>
            </a:r>
          </a:p>
          <a:p>
            <a:r>
              <a:rPr lang="de-DE" noProof="0" dirty="0"/>
              <a:t>Wir zeigen, wie man den Hypothesentest mit der traditionellen Methode und dann mit der P-Wert-Methode durchführt.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2822F-8E30-4B09-8766-17873A33D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#1</a:t>
            </a:r>
          </a:p>
        </p:txBody>
      </p:sp>
    </p:spTree>
    <p:extLst>
      <p:ext uri="{BB962C8B-B14F-4D97-AF65-F5344CB8AC3E}">
        <p14:creationId xmlns:p14="http://schemas.microsoft.com/office/powerpoint/2010/main" val="333199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28E8F-64F5-4926-96B3-C60CC550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#1 - Mittelwert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1F20E-BA9B-42BC-B982-4DDCB68F3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97538" cy="4351338"/>
          </a:xfrm>
        </p:spPr>
        <p:txBody>
          <a:bodyPr/>
          <a:lstStyle/>
          <a:p>
            <a:r>
              <a:rPr lang="de-DE" noProof="0" dirty="0"/>
              <a:t>Ein Unternehmen möchte seine Website-Leistung verbessern.</a:t>
            </a:r>
          </a:p>
          <a:p>
            <a:r>
              <a:rPr lang="de-DE" noProof="0" dirty="0"/>
              <a:t>Derzeit haben Seiten eine mittlere Ladezeit von 3,125 Sekunden mit einer Standardabweichung von 0,700 Sekunden.</a:t>
            </a:r>
          </a:p>
          <a:p>
            <a:r>
              <a:rPr lang="de-DE" noProof="0" dirty="0"/>
              <a:t>Sie beauftragen ein Beratungsunternehmen, um die Ladezeiten zu verbessern.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510ADA-A2A8-4683-ABAC-45DEEC97618F}"/>
                  </a:ext>
                </a:extLst>
              </p:cNvPr>
              <p:cNvSpPr txBox="1"/>
              <p:nvPr/>
            </p:nvSpPr>
            <p:spPr>
              <a:xfrm>
                <a:off x="9535738" y="1825625"/>
                <a:ext cx="1818062" cy="9541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=3.125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=0.700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510ADA-A2A8-4683-ABAC-45DEEC976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738" y="1825625"/>
                <a:ext cx="1818062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48A1D-7B9B-442C-B484-60BDE1F43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#1</a:t>
            </a:r>
          </a:p>
        </p:txBody>
      </p:sp>
    </p:spTree>
    <p:extLst>
      <p:ext uri="{BB962C8B-B14F-4D97-AF65-F5344CB8AC3E}">
        <p14:creationId xmlns:p14="http://schemas.microsoft.com/office/powerpoint/2010/main" val="5986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9294-A657-48FD-8CA6-4C89B8C51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#1 - Mittelwert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A62D4-6D10-4105-A5AF-062F0B9BB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97538" cy="4351338"/>
          </a:xfrm>
        </p:spPr>
        <p:txBody>
          <a:bodyPr/>
          <a:lstStyle/>
          <a:p>
            <a:r>
              <a:rPr lang="de-DE" noProof="0" dirty="0"/>
              <a:t>Das Management möchte ein Konfidenzniveau von 99% haben</a:t>
            </a:r>
          </a:p>
          <a:p>
            <a:r>
              <a:rPr lang="de-DE" noProof="0" dirty="0"/>
              <a:t>Ein Beispiellauf von 40 neuen Seiten hat eine mittlere Ladezeit von 2,875 Sekunden.</a:t>
            </a:r>
          </a:p>
          <a:p>
            <a:r>
              <a:rPr lang="de-DE" noProof="0" dirty="0"/>
              <a:t>Sind diese Ergebnisse statistisch schneller als zuvor?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DFFE82-1FA8-4C18-A3BE-152AD36AD864}"/>
                  </a:ext>
                </a:extLst>
              </p:cNvPr>
              <p:cNvSpPr txBox="1"/>
              <p:nvPr/>
            </p:nvSpPr>
            <p:spPr>
              <a:xfrm>
                <a:off x="9535738" y="1825625"/>
                <a:ext cx="1818062" cy="22467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=3.125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=0.700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2.875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DFFE82-1FA8-4C18-A3BE-152AD36AD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738" y="1825625"/>
                <a:ext cx="1818062" cy="22467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6AC3B-8429-41BA-90D7-48ACFC421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#1</a:t>
            </a:r>
          </a:p>
        </p:txBody>
      </p:sp>
    </p:spTree>
    <p:extLst>
      <p:ext uri="{BB962C8B-B14F-4D97-AF65-F5344CB8AC3E}">
        <p14:creationId xmlns:p14="http://schemas.microsoft.com/office/powerpoint/2010/main" val="258686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F399-DDC1-4720-A100-44D40490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#1 - Mittelwert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AB50AC88-F659-4CFB-BCBE-4E51AB8F6B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7265" y="1906348"/>
                <a:ext cx="4352664" cy="17107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Die Nullhypothese</a:t>
                </a:r>
              </a:p>
              <a:p>
                <a:pPr marL="461963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461963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≥3.125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AB50AC88-F659-4CFB-BCBE-4E51AB8F6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65" y="1906348"/>
                <a:ext cx="4352664" cy="1710798"/>
              </a:xfrm>
              <a:prstGeom prst="rect">
                <a:avLst/>
              </a:prstGeom>
              <a:blipFill>
                <a:blip r:embed="rId3"/>
                <a:stretch>
                  <a:fillRect l="-2616" t="-58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D7A2474A-1895-49FA-B787-B21170FDAB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91404" y="1702580"/>
                <a:ext cx="4839855" cy="17107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Char char="●"/>
                  <a:defRPr sz="2800" b="0" i="0" u="none" strike="noStrike" cap="none">
                    <a:solidFill>
                      <a:schemeClr val="dk2"/>
                    </a:solidFill>
                    <a:latin typeface="Montserrat" panose="02000505000000020004" pitchFamily="2" charset="0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461963" indent="-461963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2.	Die Alternativhypothese:</a:t>
                </a:r>
              </a:p>
              <a:p>
                <a:pPr marL="461963" indent="-461963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endParaRPr lang="en-US" i="1" dirty="0">
                  <a:solidFill>
                    <a:schemeClr val="tx1"/>
                  </a:solidFill>
                  <a:latin typeface="+mn-lt"/>
                </a:endParaRPr>
              </a:p>
              <a:p>
                <a:pPr marL="461963" indent="-461963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𝜇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&lt;3.125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D7A2474A-1895-49FA-B787-B21170FD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404" y="1702580"/>
                <a:ext cx="4839855" cy="1710798"/>
              </a:xfrm>
              <a:prstGeom prst="rect">
                <a:avLst/>
              </a:prstGeom>
              <a:blipFill>
                <a:blip r:embed="rId4"/>
                <a:stretch>
                  <a:fillRect l="-23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F5EA20E0-D19B-486F-AC09-84D045BDB3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7265" y="3795110"/>
                <a:ext cx="3754700" cy="17107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Char char="●"/>
                  <a:defRPr sz="2800" b="0" i="0" u="none" strike="noStrike" cap="none">
                    <a:solidFill>
                      <a:schemeClr val="dk2"/>
                    </a:solidFill>
                    <a:latin typeface="Montserrat" panose="02000505000000020004" pitchFamily="2" charset="0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3. Das Signifikanzniveau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i="1" dirty="0">
                  <a:solidFill>
                    <a:schemeClr val="tx1"/>
                  </a:solidFill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=0.01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F5EA20E0-D19B-486F-AC09-84D045BDB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65" y="3795110"/>
                <a:ext cx="3754700" cy="1710798"/>
              </a:xfrm>
              <a:prstGeom prst="rect">
                <a:avLst/>
              </a:prstGeom>
              <a:blipFill>
                <a:blip r:embed="rId5"/>
                <a:stretch>
                  <a:fillRect l="-3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AB0A96-7E20-420B-B329-C0173EC6CE86}"/>
              </a:ext>
            </a:extLst>
          </p:cNvPr>
          <p:cNvSpPr txBox="1">
            <a:spLocks/>
          </p:cNvSpPr>
          <p:nvPr/>
        </p:nvSpPr>
        <p:spPr>
          <a:xfrm>
            <a:off x="5891404" y="3795110"/>
            <a:ext cx="53201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Montserrat" panose="02000505000000020004" pitchFamily="2" charset="0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61963" indent="-461963">
              <a:buNone/>
            </a:pPr>
            <a:r>
              <a:rPr lang="en-US" dirty="0">
                <a:solidFill>
                  <a:schemeClr val="tx1"/>
                </a:solidFill>
                <a:latin typeface="+mn-lt"/>
              </a:rPr>
              <a:t>4.	Ermittle den Testtyp: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72A0D-F935-4413-AC92-9A79D3A51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550" y="4632040"/>
            <a:ext cx="1601629" cy="694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54801A-8FC0-45AF-BC13-5EF5A24E6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993" y="4632039"/>
            <a:ext cx="1601629" cy="6946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9E3215-45AC-4D51-9362-B916D8026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1094" y="4632039"/>
            <a:ext cx="1601631" cy="6946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3B2539-CC46-4F00-AF49-BE85651229CA}"/>
              </a:ext>
            </a:extLst>
          </p:cNvPr>
          <p:cNvSpPr txBox="1"/>
          <p:nvPr/>
        </p:nvSpPr>
        <p:spPr>
          <a:xfrm>
            <a:off x="6572924" y="547236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left tail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89ADD-F454-4F4B-8AB1-CEC6CD9B0BA0}"/>
              </a:ext>
            </a:extLst>
          </p:cNvPr>
          <p:cNvSpPr txBox="1"/>
          <p:nvPr/>
        </p:nvSpPr>
        <p:spPr>
          <a:xfrm>
            <a:off x="8218565" y="547236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right tail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37F94-B4B8-42D3-B197-278F658CA998}"/>
              </a:ext>
            </a:extLst>
          </p:cNvPr>
          <p:cNvSpPr txBox="1"/>
          <p:nvPr/>
        </p:nvSpPr>
        <p:spPr>
          <a:xfrm>
            <a:off x="9951154" y="547236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two tail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1607B9-5C12-4F68-A32D-E7179723FD90}"/>
              </a:ext>
            </a:extLst>
          </p:cNvPr>
          <p:cNvSpPr/>
          <p:nvPr/>
        </p:nvSpPr>
        <p:spPr>
          <a:xfrm>
            <a:off x="6186438" y="4530513"/>
            <a:ext cx="1757853" cy="13230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A2B106-717B-4B12-BC9B-953F45763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#1</a:t>
            </a:r>
          </a:p>
        </p:txBody>
      </p:sp>
    </p:spTree>
    <p:extLst>
      <p:ext uri="{BB962C8B-B14F-4D97-AF65-F5344CB8AC3E}">
        <p14:creationId xmlns:p14="http://schemas.microsoft.com/office/powerpoint/2010/main" val="132621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3" grpId="0"/>
      <p:bldP spid="1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578E-A60C-484C-8BAC-856D7965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#1 - Mittelwert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E51EE6-A998-43ED-A1D7-0FBE853224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726663" cy="4351338"/>
              </a:xfrm>
            </p:spPr>
            <p:txBody>
              <a:bodyPr>
                <a:normAutofit lnSpcReduction="10000"/>
              </a:bodyPr>
              <a:lstStyle/>
              <a:p>
                <a:pPr marL="114300" indent="0">
                  <a:buNone/>
                </a:pPr>
                <a:r>
                  <a:rPr lang="de-DE" noProof="0" dirty="0"/>
                  <a:t>TRADITIONELLE METHODE:</a:t>
                </a:r>
              </a:p>
              <a:p>
                <a:pPr marL="114300" indent="0">
                  <a:buNone/>
                </a:pPr>
                <a:r>
                  <a:rPr lang="de-DE" noProof="0" dirty="0"/>
                  <a:t>5. Teststatistik (Prüfgröße):</a:t>
                </a:r>
              </a:p>
              <a:p>
                <a:pPr marL="114300" indent="0">
                  <a:buNone/>
                </a:pPr>
                <a:endParaRPr lang="de-DE" noProof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2.875−3.125</m:t>
                          </m:r>
                        </m:num>
                        <m:den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0.7/</m:t>
                          </m:r>
                          <m:rad>
                            <m:radPr>
                              <m:degHide m:val="on"/>
                              <m:ctrlP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</m:t>
                              </m:r>
                            </m:e>
                          </m:rad>
                        </m:den>
                      </m:f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=−2.259</m:t>
                      </m:r>
                    </m:oMath>
                  </m:oMathPara>
                </a14:m>
                <a:endParaRPr lang="de-DE" noProof="0" dirty="0"/>
              </a:p>
              <a:p>
                <a:pPr marL="114300" indent="0">
                  <a:buNone/>
                </a:pPr>
                <a:endParaRPr lang="de-DE" noProof="0" dirty="0"/>
              </a:p>
              <a:p>
                <a:pPr marL="114300" indent="0">
                  <a:buNone/>
                </a:pPr>
                <a:r>
                  <a:rPr lang="de-DE" noProof="0" dirty="0"/>
                  <a:t>6. Kritischer Wert:</a:t>
                </a:r>
              </a:p>
              <a:p>
                <a:pPr marL="114300" indent="0">
                  <a:buNone/>
                </a:pPr>
                <a:endParaRPr lang="de-DE" noProof="0" dirty="0"/>
              </a:p>
              <a:p>
                <a:pPr marL="114300" indent="0">
                  <a:buNone/>
                </a:pPr>
                <a:r>
                  <a:rPr lang="de-DE" i="1" noProof="0" dirty="0"/>
                  <a:t>	Z-Tabelle bei 0.01   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=−2.325</m:t>
                    </m:r>
                  </m:oMath>
                </a14:m>
                <a:endParaRPr lang="de-DE" noProof="0" dirty="0">
                  <a:solidFill>
                    <a:srgbClr val="0070C0"/>
                  </a:solidFill>
                </a:endParaRPr>
              </a:p>
              <a:p>
                <a:endParaRPr lang="de-DE" noProof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E51EE6-A998-43ED-A1D7-0FBE853224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726663" cy="4351338"/>
              </a:xfrm>
              <a:blipFill>
                <a:blip r:embed="rId3"/>
                <a:stretch>
                  <a:fillRect l="-140" t="-30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D53DEF-691F-436D-A64D-99EA5E55DFFC}"/>
                  </a:ext>
                </a:extLst>
              </p:cNvPr>
              <p:cNvSpPr txBox="1"/>
              <p:nvPr/>
            </p:nvSpPr>
            <p:spPr>
              <a:xfrm>
                <a:off x="9564863" y="1825625"/>
                <a:ext cx="1818062" cy="22467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=3.125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=0.700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2.875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D53DEF-691F-436D-A64D-99EA5E55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863" y="1825625"/>
                <a:ext cx="1818062" cy="2246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B140B9-7BEE-4CB7-9B8A-3EC629DAD463}"/>
                  </a:ext>
                </a:extLst>
              </p:cNvPr>
              <p:cNvSpPr txBox="1"/>
              <p:nvPr/>
            </p:nvSpPr>
            <p:spPr>
              <a:xfrm>
                <a:off x="9564863" y="4072394"/>
                <a:ext cx="1813830" cy="83099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=−2.259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=−2.325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B140B9-7BEE-4CB7-9B8A-3EC629DAD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863" y="4072394"/>
                <a:ext cx="18138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6C19C-3527-4F25-9996-D4841482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#1</a:t>
            </a:r>
          </a:p>
        </p:txBody>
      </p:sp>
    </p:spTree>
    <p:extLst>
      <p:ext uri="{BB962C8B-B14F-4D97-AF65-F5344CB8AC3E}">
        <p14:creationId xmlns:p14="http://schemas.microsoft.com/office/powerpoint/2010/main" val="182003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578E-A60C-484C-8BAC-856D7965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#1 - Mittelwert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E51EE6-A998-43ED-A1D7-0FBE853224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726663" cy="4351338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de-DE" noProof="0" dirty="0"/>
                  <a:t>TRADITIONELLE METHODE:</a:t>
                </a:r>
              </a:p>
              <a:p>
                <a:pPr marL="114300" indent="0">
                  <a:buNone/>
                </a:pPr>
                <a:r>
                  <a:rPr lang="de-DE" noProof="0" dirty="0"/>
                  <a:t>7. Die Nullhypothese kann angenommen werden</a:t>
                </a:r>
              </a:p>
              <a:p>
                <a:pPr marL="114300" indent="0">
                  <a:buNone/>
                </a:pPr>
                <a:endParaRPr lang="de-DE" noProof="0" dirty="0"/>
              </a:p>
              <a:p>
                <a:pPr marL="9144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noProof="0" smtClean="0">
                          <a:solidFill>
                            <a:srgbClr val="0070C0"/>
                          </a:solidFill>
                        </a:rPr>
                        <m:t>Bei</m:t>
                      </m:r>
                      <m:r>
                        <m:rPr>
                          <m:nor/>
                        </m:rPr>
                        <a:rPr lang="de-DE" b="0" i="0" noProof="0" smtClean="0">
                          <a:solidFill>
                            <a:srgbClr val="0070C0"/>
                          </a:solidFill>
                        </a:rPr>
                        <m:t>  </m:t>
                      </m:r>
                      <m:r>
                        <a:rPr lang="de-DE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e-DE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259&gt;−2</m:t>
                      </m:r>
                      <m:r>
                        <a:rPr lang="de-DE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325</m:t>
                      </m:r>
                      <m:r>
                        <m:rPr>
                          <m:nor/>
                        </m:rPr>
                        <a:rPr lang="de-DE" noProof="0">
                          <a:solidFill>
                            <a:srgbClr val="0070C0"/>
                          </a:solidFill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liegt</m:t>
                      </m:r>
                      <m: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die</m:t>
                      </m:r>
                      <m: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Teststatistik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au</m:t>
                      </m:r>
                      <m: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ß</m:t>
                      </m:r>
                      <m:r>
                        <m:rPr>
                          <m:sty m:val="p"/>
                        </m:rP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erhalb</m:t>
                      </m:r>
                      <m: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des</m:t>
                      </m:r>
                      <m: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Ablehungsbereichs</m:t>
                      </m:r>
                    </m:oMath>
                  </m:oMathPara>
                </a14:m>
                <a:endParaRPr lang="de-DE" noProof="0" dirty="0"/>
              </a:p>
              <a:p>
                <a:pPr marL="0" indent="0">
                  <a:buNone/>
                </a:pPr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Wir können nicht sagen, dass die neuen Webseiten statistisch schneller sind.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E51EE6-A998-43ED-A1D7-0FBE853224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726663" cy="4351338"/>
              </a:xfrm>
              <a:blipFill>
                <a:blip r:embed="rId3"/>
                <a:stretch>
                  <a:fillRect l="-1468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D53DEF-691F-436D-A64D-99EA5E55DFFC}"/>
                  </a:ext>
                </a:extLst>
              </p:cNvPr>
              <p:cNvSpPr txBox="1"/>
              <p:nvPr/>
            </p:nvSpPr>
            <p:spPr>
              <a:xfrm>
                <a:off x="9564863" y="1825625"/>
                <a:ext cx="1818062" cy="22467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=3.125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=0.700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2.875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D53DEF-691F-436D-A64D-99EA5E55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863" y="1825625"/>
                <a:ext cx="1818062" cy="2246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B140B9-7BEE-4CB7-9B8A-3EC629DAD463}"/>
                  </a:ext>
                </a:extLst>
              </p:cNvPr>
              <p:cNvSpPr txBox="1"/>
              <p:nvPr/>
            </p:nvSpPr>
            <p:spPr>
              <a:xfrm>
                <a:off x="9564863" y="4072394"/>
                <a:ext cx="1813830" cy="83099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=−2.259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=−2.325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B140B9-7BEE-4CB7-9B8A-3EC629DAD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863" y="4072394"/>
                <a:ext cx="18138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4FAF3-AA93-4F5E-B2B3-09A67B3B9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#1</a:t>
            </a:r>
          </a:p>
        </p:txBody>
      </p:sp>
    </p:spTree>
    <p:extLst>
      <p:ext uri="{BB962C8B-B14F-4D97-AF65-F5344CB8AC3E}">
        <p14:creationId xmlns:p14="http://schemas.microsoft.com/office/powerpoint/2010/main" val="424744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578E-A60C-484C-8BAC-856D7965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#1 - Mittelwert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E51EE6-A998-43ED-A1D7-0FBE853224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726663" cy="4351338"/>
              </a:xfrm>
            </p:spPr>
            <p:txBody>
              <a:bodyPr>
                <a:normAutofit lnSpcReduction="10000"/>
              </a:bodyPr>
              <a:lstStyle/>
              <a:p>
                <a:pPr marL="114300" indent="0">
                  <a:buNone/>
                </a:pPr>
                <a:r>
                  <a:rPr lang="de-DE" noProof="0" dirty="0"/>
                  <a:t>P-WERT METHODE:</a:t>
                </a:r>
              </a:p>
              <a:p>
                <a:pPr marL="114300" indent="0">
                  <a:buNone/>
                </a:pPr>
                <a:r>
                  <a:rPr lang="de-DE" noProof="0" dirty="0"/>
                  <a:t>5. Teststatistik:</a:t>
                </a:r>
              </a:p>
              <a:p>
                <a:pPr marL="114300" indent="0">
                  <a:buNone/>
                </a:pPr>
                <a:endParaRPr lang="de-DE" noProof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2.875−3.125</m:t>
                          </m:r>
                        </m:num>
                        <m:den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0.7/</m:t>
                          </m:r>
                          <m:rad>
                            <m:radPr>
                              <m:degHide m:val="on"/>
                              <m:ctrlP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</m:t>
                              </m:r>
                            </m:e>
                          </m:rad>
                        </m:den>
                      </m:f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=−2.259</m:t>
                      </m:r>
                    </m:oMath>
                  </m:oMathPara>
                </a14:m>
                <a:endParaRPr lang="de-DE" noProof="0" dirty="0"/>
              </a:p>
              <a:p>
                <a:pPr marL="114300" indent="0">
                  <a:buNone/>
                </a:pPr>
                <a:endParaRPr lang="de-DE" noProof="0" dirty="0"/>
              </a:p>
              <a:p>
                <a:pPr marL="114300" indent="0">
                  <a:buNone/>
                </a:pPr>
                <a:r>
                  <a:rPr lang="de-DE" noProof="0" dirty="0"/>
                  <a:t>6. P-Wert:</a:t>
                </a:r>
              </a:p>
              <a:p>
                <a:pPr marL="114300" indent="0">
                  <a:buNone/>
                </a:pPr>
                <a:endParaRPr lang="de-DE" noProof="0" dirty="0"/>
              </a:p>
              <a:p>
                <a:pPr marL="114300" indent="0">
                  <a:buNone/>
                </a:pPr>
                <a:r>
                  <a:rPr lang="de-DE" i="1" noProof="0" dirty="0"/>
                  <a:t>	Z-Tabelle bei -2,26   </a:t>
                </a:r>
                <a14:m>
                  <m:oMath xmlns:m="http://schemas.openxmlformats.org/officeDocument/2006/math">
                    <m:r>
                      <a:rPr lang="de-DE" b="0" i="1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0,0119</m:t>
                    </m:r>
                  </m:oMath>
                </a14:m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E51EE6-A998-43ED-A1D7-0FBE853224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726663" cy="4351338"/>
              </a:xfrm>
              <a:blipFill>
                <a:blip r:embed="rId3"/>
                <a:stretch>
                  <a:fillRect l="-140" t="-30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D53DEF-691F-436D-A64D-99EA5E55DFFC}"/>
                  </a:ext>
                </a:extLst>
              </p:cNvPr>
              <p:cNvSpPr txBox="1"/>
              <p:nvPr/>
            </p:nvSpPr>
            <p:spPr>
              <a:xfrm>
                <a:off x="9564863" y="1825625"/>
                <a:ext cx="1818062" cy="22467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=3.125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=0.700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2.875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D53DEF-691F-436D-A64D-99EA5E55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863" y="1825625"/>
                <a:ext cx="1818062" cy="2246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766458-3890-488B-9A71-39B80063573D}"/>
                  </a:ext>
                </a:extLst>
              </p:cNvPr>
              <p:cNvSpPr txBox="1"/>
              <p:nvPr/>
            </p:nvSpPr>
            <p:spPr>
              <a:xfrm>
                <a:off x="9564864" y="4072394"/>
                <a:ext cx="1818062" cy="83099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=−2.259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0.0119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766458-3890-488B-9A71-39B800635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864" y="4072394"/>
                <a:ext cx="181806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6B2F7-DBB1-48D0-AB6D-1943D8CD8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#1</a:t>
            </a:r>
          </a:p>
        </p:txBody>
      </p:sp>
    </p:spTree>
    <p:extLst>
      <p:ext uri="{BB962C8B-B14F-4D97-AF65-F5344CB8AC3E}">
        <p14:creationId xmlns:p14="http://schemas.microsoft.com/office/powerpoint/2010/main" val="414977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578E-A60C-484C-8BAC-856D7965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#1 - Mittelwert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E51EE6-A998-43ED-A1D7-0FBE853224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726663" cy="4351338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de-DE" noProof="0" dirty="0"/>
                  <a:t>P-WERT METHODE:</a:t>
                </a:r>
              </a:p>
              <a:p>
                <a:pPr marL="114300" indent="0">
                  <a:buNone/>
                </a:pPr>
                <a:r>
                  <a:rPr lang="de-DE" noProof="0" dirty="0"/>
                  <a:t>7. Die Nullhypothese kann angenommen werden</a:t>
                </a:r>
              </a:p>
              <a:p>
                <a:pPr marL="114300" indent="0">
                  <a:buNone/>
                </a:pPr>
                <a:endParaRPr lang="de-DE" noProof="0" dirty="0"/>
              </a:p>
              <a:p>
                <a:pPr marL="9144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noProof="0" smtClean="0">
                          <a:solidFill>
                            <a:srgbClr val="0070C0"/>
                          </a:solidFill>
                        </a:rPr>
                        <m:t>Bei</m:t>
                      </m:r>
                      <m:r>
                        <m:rPr>
                          <m:nor/>
                        </m:rPr>
                        <a:rPr lang="de-DE" b="0" noProof="0" smtClean="0">
                          <a:solidFill>
                            <a:srgbClr val="0070C0"/>
                          </a:solidFill>
                        </a:rPr>
                        <m:t>  </m:t>
                      </m:r>
                      <m: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0,0119</m:t>
                      </m:r>
                      <m:r>
                        <a:rPr lang="de-DE" i="0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de-DE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,01</m:t>
                      </m:r>
                      <m:r>
                        <m:rPr>
                          <m:nor/>
                        </m:rPr>
                        <a:rPr lang="de-DE" noProof="0">
                          <a:solidFill>
                            <a:srgbClr val="0070C0"/>
                          </a:solidFill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liegt</m:t>
                      </m:r>
                      <m: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der</m:t>
                      </m:r>
                      <m: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Wert</m:t>
                      </m:r>
                    </m:oMath>
                  </m:oMathPara>
                </a14:m>
                <a:br>
                  <a:rPr lang="de-DE" b="0" noProof="0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b="0" i="0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sty m:val="p"/>
                      </m:rPr>
                      <a:rPr lang="de-DE" b="0" i="0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ber</m:t>
                    </m:r>
                    <m:r>
                      <a:rPr lang="de-DE" b="0" i="0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dem</m:t>
                    </m:r>
                    <m:r>
                      <a:rPr lang="de-DE" b="0" i="0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Signifikanzniveau</m:t>
                    </m:r>
                  </m:oMath>
                </a14:m>
                <a:r>
                  <a:rPr lang="de-DE" noProof="0" dirty="0"/>
                  <a:t> 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de-DE" noProof="0" dirty="0"/>
              </a:p>
              <a:p>
                <a:pPr marL="0" indent="0">
                  <a:buNone/>
                </a:pPr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Wir können nicht sagen, dass die neuen Webseiten statistisch schneller sind.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E51EE6-A998-43ED-A1D7-0FBE853224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726663" cy="4351338"/>
              </a:xfrm>
              <a:blipFill>
                <a:blip r:embed="rId3"/>
                <a:stretch>
                  <a:fillRect l="-1468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D53DEF-691F-436D-A64D-99EA5E55DFFC}"/>
                  </a:ext>
                </a:extLst>
              </p:cNvPr>
              <p:cNvSpPr txBox="1"/>
              <p:nvPr/>
            </p:nvSpPr>
            <p:spPr>
              <a:xfrm>
                <a:off x="9564863" y="1825625"/>
                <a:ext cx="1818062" cy="22467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=3.125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=0.700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2.875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D53DEF-691F-436D-A64D-99EA5E55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863" y="1825625"/>
                <a:ext cx="1818062" cy="2246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B140B9-7BEE-4CB7-9B8A-3EC629DAD463}"/>
                  </a:ext>
                </a:extLst>
              </p:cNvPr>
              <p:cNvSpPr txBox="1"/>
              <p:nvPr/>
            </p:nvSpPr>
            <p:spPr>
              <a:xfrm>
                <a:off x="9564863" y="4072394"/>
                <a:ext cx="1813830" cy="83099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=−2.259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=−2.325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B140B9-7BEE-4CB7-9B8A-3EC629DAD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863" y="4072394"/>
                <a:ext cx="18138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70755-3D52-4CBC-A40A-96BF9F9C5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#1</a:t>
            </a:r>
          </a:p>
        </p:txBody>
      </p:sp>
    </p:spTree>
    <p:extLst>
      <p:ext uri="{BB962C8B-B14F-4D97-AF65-F5344CB8AC3E}">
        <p14:creationId xmlns:p14="http://schemas.microsoft.com/office/powerpoint/2010/main" val="409341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E9A8-9CEE-4096-BCC7-7655439F3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/>
              <a:t>Hypothesentest Beispielübung #2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D0E8F-91D9-43C1-B763-2A42BE6248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89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8A21-386E-4006-8F42-28BF576C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Stichprobenverzerrungen (Bias)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5C5C4-848A-49D3-9B27-4EAC43BA1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Es gibt verschiedene Formen der Verzerrungen:</a:t>
            </a:r>
          </a:p>
          <a:p>
            <a:endParaRPr lang="de-DE" noProof="0" dirty="0"/>
          </a:p>
          <a:p>
            <a:pPr marL="0" indent="0">
              <a:buNone/>
            </a:pPr>
            <a:r>
              <a:rPr lang="de-DE" sz="4000" b="1" noProof="0" dirty="0">
                <a:solidFill>
                  <a:schemeClr val="accent1"/>
                </a:solidFill>
              </a:rPr>
              <a:t>Auswahlverzerrung (selection bias)</a:t>
            </a:r>
          </a:p>
          <a:p>
            <a:pPr marL="457200" lvl="1" indent="0">
              <a:buNone/>
            </a:pPr>
            <a:br>
              <a:rPr lang="de-DE" noProof="0" dirty="0"/>
            </a:br>
            <a:r>
              <a:rPr lang="de-DE" sz="2800" noProof="0" dirty="0"/>
              <a:t>Die vielleicht häufigste Art, bei dieser Verzerrung werden Mitglieder einer Population begünstigt, die eher bereit und in der Lage sind Umfragen zu Beantworten.</a:t>
            </a:r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DD9A8E-81CB-4C62-B7F2-D3E5217C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237547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3F26-78CE-4331-9479-AC04EC2F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#2 - Häufigkeit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99E81-7C88-430D-AE45-0A7A4AAE9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Eine Videospielfirma befragt 400 ihrer Kunden und stellt fest, dass 58% der Stichprobe Teenager sind.</a:t>
            </a:r>
          </a:p>
          <a:p>
            <a:r>
              <a:rPr lang="de-DE" noProof="0" dirty="0"/>
              <a:t>Ist es daher richtig zu behaupten, dass die meisten Kunden des Unternehmens Teenager sind?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BAFC4-B88F-4848-9DA5-5501B00E3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#2</a:t>
            </a:r>
          </a:p>
        </p:txBody>
      </p:sp>
    </p:spTree>
    <p:extLst>
      <p:ext uri="{BB962C8B-B14F-4D97-AF65-F5344CB8AC3E}">
        <p14:creationId xmlns:p14="http://schemas.microsoft.com/office/powerpoint/2010/main" val="90320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#2 - Häufigkeit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B78FD-6A26-4D98-BE9C-BF1EE84734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noProof="0" dirty="0"/>
                  <a:t>1. Setze die Nullhypothese: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0.50</m:t>
                    </m:r>
                  </m:oMath>
                </a14:m>
                <a:endParaRPr lang="de-DE" noProof="0" dirty="0"/>
              </a:p>
              <a:p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2. Lege die Alternativhypothese fest: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&gt;0.50</m:t>
                    </m:r>
                  </m:oMath>
                </a14:m>
                <a:endParaRPr lang="de-DE" noProof="0" dirty="0"/>
              </a:p>
              <a:p>
                <a:pPr marL="0" indent="0">
                  <a:buNone/>
                </a:pPr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3. Berechne die Teststatistik (Prüfgröße):</a:t>
                </a:r>
              </a:p>
              <a:p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	</a:t>
                </a:r>
                <a14:m>
                  <m:oMath xmlns:m="http://schemas.openxmlformats.org/officeDocument/2006/math">
                    <m:r>
                      <a:rPr lang="de-DE" sz="4000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sz="4000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de-DE" sz="4000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0.58−0.50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0.50(1−0.50)</m:t>
                                </m:r>
                              </m:num>
                              <m:den>
                                <m: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de-DE" sz="4000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0.08</m:t>
                        </m:r>
                      </m:num>
                      <m:den>
                        <m: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0.025</m:t>
                        </m:r>
                      </m:den>
                    </m:f>
                    <m:r>
                      <a:rPr lang="de-DE" sz="4000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4000" b="1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de-DE" sz="4000" b="1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4000" b="1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de-DE" sz="4000" b="1" noProof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B78FD-6A26-4D98-BE9C-BF1EE84734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4AD36-4BC3-4D8E-9895-67F86192E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#2</a:t>
            </a:r>
          </a:p>
        </p:txBody>
      </p:sp>
    </p:spTree>
    <p:extLst>
      <p:ext uri="{BB962C8B-B14F-4D97-AF65-F5344CB8AC3E}">
        <p14:creationId xmlns:p14="http://schemas.microsoft.com/office/powerpoint/2010/main" val="161953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#2 - Häufigkeit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B78FD-6A26-4D98-BE9C-BF1EE84734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noProof="0" dirty="0"/>
                  <a:t>4. Lege ein Signifikanzniveau fest: 			</a:t>
                </a:r>
                <a:r>
                  <a:rPr lang="de-DE" i="1" noProof="0" dirty="0">
                    <a:solidFill>
                      <a:schemeClr val="accent1"/>
                    </a:solidFill>
                  </a:rPr>
                  <a:t>α = 0.05</a:t>
                </a:r>
              </a:p>
              <a:p>
                <a:pPr marL="0" indent="0">
                  <a:buNone/>
                </a:pPr>
                <a:r>
                  <a:rPr lang="de-DE" noProof="0" dirty="0"/>
                  <a:t>5. Entscheide dich, welcher Ablehnungsbereich betroffen ist:</a:t>
                </a:r>
              </a:p>
              <a:p>
                <a:pPr marL="0" indent="0">
                  <a:buNone/>
                </a:pPr>
                <a:r>
                  <a:rPr lang="de-DE" noProof="0" dirty="0"/>
                  <a:t>	</a:t>
                </a:r>
                <a:r>
                  <a:rPr lang="de-DE" noProof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i="1" noProof="0" dirty="0">
                    <a:solidFill>
                      <a:schemeClr val="accent1"/>
                    </a:solidFill>
                  </a:rPr>
                  <a:t>: 𝑃&gt; 0.50 </a:t>
                </a:r>
                <a:r>
                  <a:rPr lang="de-DE" b="1" noProof="0" dirty="0">
                    <a:solidFill>
                      <a:schemeClr val="accent1"/>
                    </a:solidFill>
                  </a:rPr>
                  <a:t>bedeutet einen Test des rechten Bereichs</a:t>
                </a:r>
              </a:p>
              <a:p>
                <a:pPr marL="0" indent="0">
                  <a:buNone/>
                </a:pPr>
                <a:r>
                  <a:rPr lang="de-DE" noProof="0" dirty="0"/>
                  <a:t>6. Schlage den kritischen Wert nach:</a:t>
                </a:r>
              </a:p>
              <a:p>
                <a:pPr marL="0" indent="0">
                  <a:buNone/>
                </a:pPr>
                <a:r>
                  <a:rPr lang="de-DE" noProof="0" dirty="0"/>
                  <a:t>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1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𝟔𝟒𝟓</m:t>
                    </m:r>
                  </m:oMath>
                </a14:m>
                <a:endParaRPr lang="de-DE" b="1" noProof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B78FD-6A26-4D98-BE9C-BF1EE84734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B15B0FA-4A8E-4B7E-8B1B-13B4F78EA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06" y="3487221"/>
            <a:ext cx="3184398" cy="1381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E48E0-EA3A-4268-BC07-C8CB63F6ECD2}"/>
              </a:ext>
            </a:extLst>
          </p:cNvPr>
          <p:cNvSpPr txBox="1"/>
          <p:nvPr/>
        </p:nvSpPr>
        <p:spPr>
          <a:xfrm>
            <a:off x="6947391" y="5080843"/>
            <a:ext cx="25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Montserrat" panose="02000505000000020004" pitchFamily="2" charset="0"/>
              </a:rPr>
              <a:t>Kritischer Wert = 1.645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1371B-1AD4-4CBA-97DE-80DED10F0BA4}"/>
              </a:ext>
            </a:extLst>
          </p:cNvPr>
          <p:cNvSpPr txBox="1"/>
          <p:nvPr/>
        </p:nvSpPr>
        <p:spPr>
          <a:xfrm>
            <a:off x="6950652" y="5504153"/>
            <a:ext cx="241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Montserrat" panose="02000505000000020004" pitchFamily="2" charset="0"/>
              </a:rPr>
              <a:t>Teststatistik</a:t>
            </a:r>
            <a:r>
              <a:rPr lang="en-US" sz="1800" dirty="0">
                <a:latin typeface="Montserrat" panose="02000505000000020004" pitchFamily="2" charset="0"/>
              </a:rPr>
              <a:t>   = 3.2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F7A292-3B1C-4700-AABB-AFD4CEFC4859}"/>
              </a:ext>
            </a:extLst>
          </p:cNvPr>
          <p:cNvGrpSpPr/>
          <p:nvPr/>
        </p:nvGrpSpPr>
        <p:grpSpPr>
          <a:xfrm>
            <a:off x="9582439" y="5013848"/>
            <a:ext cx="314036" cy="277090"/>
            <a:chOff x="7841673" y="3620655"/>
            <a:chExt cx="314036" cy="27709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3D4ACCF-7569-4D68-A665-0DC4E6CE1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709" y="3620655"/>
              <a:ext cx="0" cy="27709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DDB328D-7AC1-4CFD-91C7-143EB4D0E7A5}"/>
                </a:ext>
              </a:extLst>
            </p:cNvPr>
            <p:cNvCxnSpPr/>
            <p:nvPr/>
          </p:nvCxnSpPr>
          <p:spPr>
            <a:xfrm>
              <a:off x="7841673" y="3879272"/>
              <a:ext cx="314036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95E340-C070-43F8-A12C-3859826023F4}"/>
              </a:ext>
            </a:extLst>
          </p:cNvPr>
          <p:cNvGrpSpPr/>
          <p:nvPr/>
        </p:nvGrpSpPr>
        <p:grpSpPr>
          <a:xfrm>
            <a:off x="9582438" y="5013848"/>
            <a:ext cx="877483" cy="674971"/>
            <a:chOff x="7841673" y="3620655"/>
            <a:chExt cx="632690" cy="74814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E76225-7D96-4355-8A26-74D105A7F6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4363" y="3620655"/>
              <a:ext cx="0" cy="74814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EC519E-F833-4BD0-87DE-D96000257AA6}"/>
                </a:ext>
              </a:extLst>
            </p:cNvPr>
            <p:cNvCxnSpPr>
              <a:cxnSpLocks/>
            </p:cNvCxnSpPr>
            <p:nvPr/>
          </p:nvCxnSpPr>
          <p:spPr>
            <a:xfrm>
              <a:off x="7841673" y="4354945"/>
              <a:ext cx="63269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6D7F640-C518-4B67-80FC-4D18FE4D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#2</a:t>
            </a:r>
          </a:p>
        </p:txBody>
      </p:sp>
    </p:spTree>
    <p:extLst>
      <p:ext uri="{BB962C8B-B14F-4D97-AF65-F5344CB8AC3E}">
        <p14:creationId xmlns:p14="http://schemas.microsoft.com/office/powerpoint/2010/main" val="297240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#2 - Häufigkeit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noProof="0" dirty="0"/>
              <a:t>7.  Basierend auf der Stichprobe lehnen wir die Nullhypothese ab und unterstützen die Behauptung, dass die meisten Kunden Teenager sind. </a:t>
            </a:r>
            <a:endParaRPr lang="de-DE" b="1" noProof="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de-DE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5B0FA-4A8E-4B7E-8B1B-13B4F78EA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06" y="3487221"/>
            <a:ext cx="3184398" cy="1381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E48E0-EA3A-4268-BC07-C8CB63F6ECD2}"/>
              </a:ext>
            </a:extLst>
          </p:cNvPr>
          <p:cNvSpPr txBox="1"/>
          <p:nvPr/>
        </p:nvSpPr>
        <p:spPr>
          <a:xfrm>
            <a:off x="6947391" y="5080843"/>
            <a:ext cx="25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Montserrat" panose="02000505000000020004" pitchFamily="2" charset="0"/>
              </a:rPr>
              <a:t>Kritischer Wert = 1.645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1371B-1AD4-4CBA-97DE-80DED10F0BA4}"/>
              </a:ext>
            </a:extLst>
          </p:cNvPr>
          <p:cNvSpPr txBox="1"/>
          <p:nvPr/>
        </p:nvSpPr>
        <p:spPr>
          <a:xfrm>
            <a:off x="6950652" y="5504153"/>
            <a:ext cx="241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Montserrat" panose="02000505000000020004" pitchFamily="2" charset="0"/>
              </a:rPr>
              <a:t>Teststatistik</a:t>
            </a:r>
            <a:r>
              <a:rPr lang="en-US" sz="1800" dirty="0">
                <a:latin typeface="Montserrat" panose="02000505000000020004" pitchFamily="2" charset="0"/>
              </a:rPr>
              <a:t>   = 3.2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F7A292-3B1C-4700-AABB-AFD4CEFC4859}"/>
              </a:ext>
            </a:extLst>
          </p:cNvPr>
          <p:cNvGrpSpPr/>
          <p:nvPr/>
        </p:nvGrpSpPr>
        <p:grpSpPr>
          <a:xfrm>
            <a:off x="9582439" y="5013848"/>
            <a:ext cx="314036" cy="277090"/>
            <a:chOff x="7841673" y="3620655"/>
            <a:chExt cx="314036" cy="27709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3D4ACCF-7569-4D68-A665-0DC4E6CE1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709" y="3620655"/>
              <a:ext cx="0" cy="27709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DDB328D-7AC1-4CFD-91C7-143EB4D0E7A5}"/>
                </a:ext>
              </a:extLst>
            </p:cNvPr>
            <p:cNvCxnSpPr/>
            <p:nvPr/>
          </p:nvCxnSpPr>
          <p:spPr>
            <a:xfrm>
              <a:off x="7841673" y="3879272"/>
              <a:ext cx="314036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95E340-C070-43F8-A12C-3859826023F4}"/>
              </a:ext>
            </a:extLst>
          </p:cNvPr>
          <p:cNvGrpSpPr/>
          <p:nvPr/>
        </p:nvGrpSpPr>
        <p:grpSpPr>
          <a:xfrm>
            <a:off x="9582438" y="5013848"/>
            <a:ext cx="877483" cy="674971"/>
            <a:chOff x="7841673" y="3620655"/>
            <a:chExt cx="632690" cy="74814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E76225-7D96-4355-8A26-74D105A7F6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4363" y="3620655"/>
              <a:ext cx="0" cy="74814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EC519E-F833-4BD0-87DE-D96000257AA6}"/>
                </a:ext>
              </a:extLst>
            </p:cNvPr>
            <p:cNvCxnSpPr>
              <a:cxnSpLocks/>
            </p:cNvCxnSpPr>
            <p:nvPr/>
          </p:nvCxnSpPr>
          <p:spPr>
            <a:xfrm>
              <a:off x="7841673" y="4354945"/>
              <a:ext cx="63269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A420F5B-325A-4D97-8CAE-390DE49BD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#2</a:t>
            </a:r>
          </a:p>
        </p:txBody>
      </p:sp>
    </p:spTree>
    <p:extLst>
      <p:ext uri="{BB962C8B-B14F-4D97-AF65-F5344CB8AC3E}">
        <p14:creationId xmlns:p14="http://schemas.microsoft.com/office/powerpoint/2010/main" val="25507725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#2 - Häufigkeit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4000" b="1" noProof="0" dirty="0"/>
              <a:t>HINWEIS: Die Größe der Stichprobe ist wichtig!</a:t>
            </a:r>
          </a:p>
          <a:p>
            <a:pPr marL="0" indent="0">
              <a:buNone/>
            </a:pPr>
            <a:r>
              <a:rPr lang="de-DE" noProof="0" dirty="0"/>
              <a:t>Wenn wir mit einer Stichprobengröße von </a:t>
            </a:r>
            <a:r>
              <a:rPr lang="de-DE" b="1" noProof="0" dirty="0">
                <a:solidFill>
                  <a:schemeClr val="accent1"/>
                </a:solidFill>
              </a:rPr>
              <a:t>40</a:t>
            </a:r>
            <a:r>
              <a:rPr lang="de-DE" noProof="0" dirty="0"/>
              <a:t> statt 400 begonnen hätten, wäre unsere Teststatistik nur </a:t>
            </a:r>
            <a:r>
              <a:rPr lang="de-DE" b="1" noProof="0" dirty="0">
                <a:solidFill>
                  <a:schemeClr val="accent1"/>
                </a:solidFill>
              </a:rPr>
              <a:t>1,01</a:t>
            </a:r>
            <a:r>
              <a:rPr lang="de-DE" noProof="0" dirty="0"/>
              <a:t>, und wir würden die Nullhypothese nicht verwerfen.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5B0FA-4A8E-4B7E-8B1B-13B4F78EA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06" y="3487221"/>
            <a:ext cx="3184398" cy="1381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E48E0-EA3A-4268-BC07-C8CB63F6ECD2}"/>
              </a:ext>
            </a:extLst>
          </p:cNvPr>
          <p:cNvSpPr txBox="1"/>
          <p:nvPr/>
        </p:nvSpPr>
        <p:spPr>
          <a:xfrm>
            <a:off x="6947391" y="5080843"/>
            <a:ext cx="25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Montserrat" panose="02000505000000020004" pitchFamily="2" charset="0"/>
              </a:rPr>
              <a:t>Kritischer Wert = 1.645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1371B-1AD4-4CBA-97DE-80DED10F0BA4}"/>
              </a:ext>
            </a:extLst>
          </p:cNvPr>
          <p:cNvSpPr txBox="1"/>
          <p:nvPr/>
        </p:nvSpPr>
        <p:spPr>
          <a:xfrm>
            <a:off x="6950652" y="5504153"/>
            <a:ext cx="241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Montserrat" panose="02000505000000020004" pitchFamily="2" charset="0"/>
              </a:rPr>
              <a:t>Teststatistik</a:t>
            </a:r>
            <a:r>
              <a:rPr lang="en-US" sz="1800" dirty="0">
                <a:latin typeface="Montserrat" panose="02000505000000020004" pitchFamily="2" charset="0"/>
              </a:rPr>
              <a:t>   = 3.2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F7A292-3B1C-4700-AABB-AFD4CEFC4859}"/>
              </a:ext>
            </a:extLst>
          </p:cNvPr>
          <p:cNvGrpSpPr/>
          <p:nvPr/>
        </p:nvGrpSpPr>
        <p:grpSpPr>
          <a:xfrm>
            <a:off x="9582439" y="5013848"/>
            <a:ext cx="314036" cy="277090"/>
            <a:chOff x="7841673" y="3620655"/>
            <a:chExt cx="314036" cy="27709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3D4ACCF-7569-4D68-A665-0DC4E6CE1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709" y="3620655"/>
              <a:ext cx="0" cy="27709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DDB328D-7AC1-4CFD-91C7-143EB4D0E7A5}"/>
                </a:ext>
              </a:extLst>
            </p:cNvPr>
            <p:cNvCxnSpPr/>
            <p:nvPr/>
          </p:nvCxnSpPr>
          <p:spPr>
            <a:xfrm>
              <a:off x="7841673" y="3879272"/>
              <a:ext cx="314036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95E340-C070-43F8-A12C-3859826023F4}"/>
              </a:ext>
            </a:extLst>
          </p:cNvPr>
          <p:cNvGrpSpPr/>
          <p:nvPr/>
        </p:nvGrpSpPr>
        <p:grpSpPr>
          <a:xfrm>
            <a:off x="9582438" y="5013848"/>
            <a:ext cx="877483" cy="674971"/>
            <a:chOff x="7841673" y="3620655"/>
            <a:chExt cx="632690" cy="74814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E76225-7D96-4355-8A26-74D105A7F6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4363" y="3620655"/>
              <a:ext cx="0" cy="74814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EC519E-F833-4BD0-87DE-D96000257AA6}"/>
                </a:ext>
              </a:extLst>
            </p:cNvPr>
            <p:cNvCxnSpPr>
              <a:cxnSpLocks/>
            </p:cNvCxnSpPr>
            <p:nvPr/>
          </p:nvCxnSpPr>
          <p:spPr>
            <a:xfrm>
              <a:off x="7841673" y="4354945"/>
              <a:ext cx="63269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F40FA32-585B-4759-B6DE-BF1DDCFCB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#2</a:t>
            </a:r>
          </a:p>
        </p:txBody>
      </p:sp>
    </p:spTree>
    <p:extLst>
      <p:ext uri="{BB962C8B-B14F-4D97-AF65-F5344CB8AC3E}">
        <p14:creationId xmlns:p14="http://schemas.microsoft.com/office/powerpoint/2010/main" val="22715283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AD96C-2E39-45BC-A1AD-F4CDAB810E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/>
              <a:t>Fehler erster (Typ I) und zweiter Art (Typ II)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26B5E-1A5C-4998-9F9B-BA8D516636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654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Typ I und Typ II Fehler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Oft werden in medizinischen Bereichen (und anderen wissenschaftlichen Gebieten) Hypothesentests verwendet, um gegen Ergebnisse zu testen, bei denen die "Wahrheit" bereits bekannt ist.</a:t>
            </a:r>
          </a:p>
          <a:p>
            <a:r>
              <a:rPr lang="de-DE" noProof="0" dirty="0"/>
              <a:t>Zum Beispiel, wird ein neuer diagnostischer Test für Krebspatienten getestet, deren Diagnose bereits mit anderen Mitteln festgestellt wurde.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61D69-9BEA-4A63-BC85-7EE55B4D1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Fehler erster (Typ I) und zweiter Art (Typ II)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41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Typ I und Typ II Fehler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In dieser Situation wissen wir ja bereits, ob die Nullhypothese wahr oder falsch ist.</a:t>
            </a:r>
          </a:p>
          <a:p>
            <a:r>
              <a:rPr lang="de-DE" noProof="0" dirty="0"/>
              <a:t>In diesen Situationen, in denen die "Wahrheit" bereits bekannt ist, wissen wir, dass es möglich ist, mit unseren Ergebnissen Fehler zu erzeugen.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60726-441C-4ACB-BC40-837C1D16E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Fehler erster (Typ I) und zweiter Art (Typ II)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3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Typ I und Typ II Fehler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Diese Art der Analyse tritt so häufig auf, dass diese Fehler bereits spezifische Namen haben:</a:t>
            </a:r>
          </a:p>
          <a:p>
            <a:r>
              <a:rPr lang="de-DE" noProof="0" dirty="0"/>
              <a:t>Fehler erster Art (Typ I Error)</a:t>
            </a:r>
          </a:p>
          <a:p>
            <a:r>
              <a:rPr lang="de-DE" noProof="0" dirty="0"/>
              <a:t>Fehlertyp zweiter Art (Typ II Error)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2F0EE-E27B-4F29-971B-EA6E2897E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Fehler erster (Typ I) und zweiter Art (Typ II)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Typ I und Typ II Fehler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Wenn wir eine Nullhypothese </a:t>
            </a:r>
            <a:r>
              <a:rPr lang="de-DE" b="1" noProof="0" dirty="0"/>
              <a:t>ablehnen</a:t>
            </a:r>
            <a:r>
              <a:rPr lang="de-DE" noProof="0" dirty="0"/>
              <a:t>, die jedoch richtig ist und unterstützt werden sollte, haben wir einen </a:t>
            </a:r>
            <a:r>
              <a:rPr lang="de-DE" b="1" noProof="0" dirty="0">
                <a:solidFill>
                  <a:schemeClr val="accent1"/>
                </a:solidFill>
              </a:rPr>
              <a:t>Fehler erster Art </a:t>
            </a:r>
            <a:r>
              <a:rPr lang="de-DE" noProof="0" dirty="0"/>
              <a:t>begangen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0020E-7A22-4A77-8FEA-D5E947FE30B0}"/>
              </a:ext>
            </a:extLst>
          </p:cNvPr>
          <p:cNvSpPr txBox="1"/>
          <p:nvPr/>
        </p:nvSpPr>
        <p:spPr>
          <a:xfrm>
            <a:off x="1337724" y="3812499"/>
            <a:ext cx="422982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accent1"/>
                </a:solidFill>
                <a:latin typeface="Montserrat" panose="02000505000000020004" pitchFamily="2" charset="0"/>
              </a:rPr>
              <a:t>Ich betätige den Feueralarm, um zu prüfen, dass es wirklich kein Feuer gab.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ED7600-F629-4D59-BDFA-22F1A5346EA6}"/>
                  </a:ext>
                </a:extLst>
              </p:cNvPr>
              <p:cNvSpPr txBox="1"/>
              <p:nvPr/>
            </p:nvSpPr>
            <p:spPr>
              <a:xfrm>
                <a:off x="1479762" y="3144962"/>
                <a:ext cx="3325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  <m:r>
                        <a:rPr lang="en-GB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𝑏𝑟𝑒𝑛𝑛𝑡</m:t>
                      </m:r>
                      <m:r>
                        <a:rPr lang="en-GB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𝑛𝑖𝑐h𝑡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ED7600-F629-4D59-BDFA-22F1A5346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762" y="3144962"/>
                <a:ext cx="332520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230FA5A-14DF-44AA-BA33-E694A05758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09" r="5843"/>
          <a:stretch/>
        </p:blipFill>
        <p:spPr>
          <a:xfrm>
            <a:off x="7264849" y="3095913"/>
            <a:ext cx="3589427" cy="282233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0591B0-CAF9-4795-B3C1-6BB6E16B1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Fehler erster (Typ I) und zweiter Art (Typ II)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4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8A21-386E-4006-8F42-28BF576C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Stichprobenverzerrungen (Bias)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5C5C4-848A-49D3-9B27-4EAC43BA1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Es gibt verschiedene Formen der Verzerrungen:</a:t>
            </a:r>
          </a:p>
          <a:p>
            <a:endParaRPr lang="de-DE" noProof="0" dirty="0"/>
          </a:p>
          <a:p>
            <a:pPr marL="0" indent="0">
              <a:buNone/>
            </a:pPr>
            <a:r>
              <a:rPr lang="de-DE" sz="4000" b="1" noProof="0" dirty="0">
                <a:solidFill>
                  <a:schemeClr val="accent1"/>
                </a:solidFill>
              </a:rPr>
              <a:t>Auswahlverzerrung (selection bias)</a:t>
            </a:r>
          </a:p>
          <a:p>
            <a:pPr marL="457200" lvl="1" indent="0">
              <a:buNone/>
            </a:pPr>
            <a:br>
              <a:rPr lang="de-DE" noProof="0" dirty="0"/>
            </a:br>
            <a:r>
              <a:rPr lang="de-DE" sz="2800" b="1" noProof="0" dirty="0">
                <a:solidFill>
                  <a:schemeClr val="accent6"/>
                </a:solidFill>
              </a:rPr>
              <a:t>Verzerrung durch Unterdeckung (Undercoverage Bias):</a:t>
            </a:r>
          </a:p>
          <a:p>
            <a:pPr marL="457200" lvl="1" indent="0">
              <a:buNone/>
            </a:pPr>
            <a:r>
              <a:rPr lang="de-DE" sz="2800" noProof="0" dirty="0"/>
              <a:t>zu wenige Beobachtungen machen oder ganze Segmente einer Population auslassen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3E9B4-7262-4F18-BB3F-7DF0D226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28661132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Typ I und Typ II Fehler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Wenn wir eine Nullhypothese </a:t>
            </a:r>
            <a:r>
              <a:rPr lang="de-DE" b="1" noProof="0" dirty="0"/>
              <a:t>nicht ablehnen</a:t>
            </a:r>
            <a:r>
              <a:rPr lang="de-DE" noProof="0" dirty="0"/>
              <a:t>, die jedoch falsch ist und abgelehnt werden sollte, haben wir einen </a:t>
            </a:r>
            <a:r>
              <a:rPr lang="de-DE" b="1" noProof="0" dirty="0">
                <a:solidFill>
                  <a:schemeClr val="accent1"/>
                </a:solidFill>
              </a:rPr>
              <a:t>Fehler zweiter Art </a:t>
            </a:r>
            <a:r>
              <a:rPr lang="de-DE" noProof="0" dirty="0"/>
              <a:t>begangen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0020E-7A22-4A77-8FEA-D5E947FE30B0}"/>
              </a:ext>
            </a:extLst>
          </p:cNvPr>
          <p:cNvSpPr txBox="1"/>
          <p:nvPr/>
        </p:nvSpPr>
        <p:spPr>
          <a:xfrm>
            <a:off x="1337724" y="3812499"/>
            <a:ext cx="422982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accent1"/>
                </a:solidFill>
                <a:latin typeface="Montserrat" panose="02000505000000020004" pitchFamily="2" charset="0"/>
              </a:rPr>
              <a:t>Ich betätige den Feueralarm nicht, nur um festzustellen, dass es brennt.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ED7600-F629-4D59-BDFA-22F1A5346EA6}"/>
                  </a:ext>
                </a:extLst>
              </p:cNvPr>
              <p:cNvSpPr txBox="1"/>
              <p:nvPr/>
            </p:nvSpPr>
            <p:spPr>
              <a:xfrm>
                <a:off x="1479762" y="3144962"/>
                <a:ext cx="3325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  <m:r>
                        <a:rPr lang="en-GB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𝑏𝑟𝑒𝑛𝑛𝑡</m:t>
                      </m:r>
                      <m:r>
                        <a:rPr lang="en-GB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𝑛𝑖𝑐h𝑡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ED7600-F629-4D59-BDFA-22F1A5346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762" y="3144962"/>
                <a:ext cx="332520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FCAC8C8-8D46-4E80-93D8-062F01C44E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40"/>
          <a:stretch/>
        </p:blipFill>
        <p:spPr>
          <a:xfrm>
            <a:off x="7122811" y="3103785"/>
            <a:ext cx="3589427" cy="281445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40123-7084-40DF-9BD2-A440D82A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Fehler erster (Typ I) und zweiter Art (Typ II)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8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Typ I und Typ II Fehler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B78FD-6A26-4D98-BE9C-BF1EE84734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23913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noProof="0" dirty="0"/>
              </a:p>
              <a:p>
                <a:pPr marL="0" indent="0">
                  <a:buNone/>
                </a:pPr>
                <a:endParaRPr lang="de-DE" noProof="0" dirty="0"/>
              </a:p>
              <a:p>
                <a:pPr marL="114300" indent="0">
                  <a:buNone/>
                </a:pPr>
                <a:endParaRPr lang="de-DE" i="1" noProof="0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de-DE" b="1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de-DE" i="1" noProof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b="0" i="1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𝑛𝑖𝑐h𝑡</m:t>
                      </m:r>
                      <m:r>
                        <a:rPr lang="de-DE" b="0" i="1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𝑠𝑐h𝑤𝑎𝑛𝑔𝑒𝑟</m:t>
                      </m:r>
                    </m:oMath>
                  </m:oMathPara>
                </a14:m>
                <a:endParaRPr lang="de-DE" noProof="0" dirty="0">
                  <a:solidFill>
                    <a:schemeClr val="accent1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de-DE" b="1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i="1" noProof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b="0" i="1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𝑠𝑐h𝑤𝑎𝑛𝑔𝑒𝑟</m:t>
                      </m:r>
                    </m:oMath>
                  </m:oMathPara>
                </a14:m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B78FD-6A26-4D98-BE9C-BF1EE84734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23913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D057AF-0FAA-4873-A460-3DBDF7EE3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1825625"/>
            <a:ext cx="5953125" cy="44577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B52C1-565D-46A8-BA2A-75E78AFB3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Fehler erster (Typ I) und zweiter Art (Typ II)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8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0F04A-FB5A-43C5-A952-4A5E517511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 err="1"/>
              <a:t>Studentsche</a:t>
            </a:r>
            <a:r>
              <a:rPr lang="de-DE" noProof="0" dirty="0"/>
              <a:t> t-Verteilung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EB79E2-45BF-4DAD-A193-410E37F47C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64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Zweck eines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Erinnern wir uns: wenn wir Z-Werte mit einer Normalverteilung verwendeten, dann müssen wir die Standardabweichung (Sigma) der Population kennen, um Z zu berechnen.</a:t>
            </a:r>
          </a:p>
          <a:p>
            <a:r>
              <a:rPr lang="de-DE" noProof="0" dirty="0"/>
              <a:t>Aber was ist, wenn wir in der realen Welt die Standardabweichung der Population nicht kennen?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65476-2260-43BF-AAF6-AB17D1C0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66034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Studentsche</a:t>
            </a:r>
            <a:r>
              <a:rPr lang="de-DE" noProof="0" dirty="0"/>
              <a:t> t-Verteilung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Entwickelt von William Sealy Gossett während er in der Guinness Brauerei arbeitete</a:t>
            </a:r>
          </a:p>
          <a:p>
            <a:r>
              <a:rPr lang="de-DE" noProof="0" dirty="0"/>
              <a:t>Veröffentlicht unter dem Pseudonym "Student" weil Guinness ihm verbot, seinen Namen zu verwenden.</a:t>
            </a:r>
          </a:p>
          <a:p>
            <a:r>
              <a:rPr lang="de-DE" noProof="0" dirty="0"/>
              <a:t>Ziel war es, die beste Gerste aus kleinen Proben auszuwählen, obwohl die Standardabweichung der Population unbekannt war!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DD81B-183B-4514-9F28-BAE1D0E9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177524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Zweck eines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Unter Verwendung der T-Tabelle bestimmt der </a:t>
            </a:r>
            <a:r>
              <a:rPr lang="de-DE" noProof="0" dirty="0" err="1"/>
              <a:t>Studentsche</a:t>
            </a:r>
            <a:r>
              <a:rPr lang="de-DE" noProof="0" dirty="0"/>
              <a:t>-T-Test, ob es einen signifikanten Unterschied zwischen zwei Datensätzen gibt</a:t>
            </a:r>
          </a:p>
          <a:p>
            <a:r>
              <a:rPr lang="de-DE" noProof="0" dirty="0"/>
              <a:t>Aufgrund von Varianz und Ausreißern reicht es nicht aus, nur die Mittelwerte zu vergleichen</a:t>
            </a:r>
          </a:p>
          <a:p>
            <a:r>
              <a:rPr lang="de-DE" noProof="0" dirty="0"/>
              <a:t>Ein t-Test berücksichtigt auch die Stichprobenvarianz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CBC35-5CCB-46CE-B77D-4B9D3CEAF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14007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Typen vom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>
                <a:solidFill>
                  <a:schemeClr val="accent1"/>
                </a:solidFill>
              </a:rPr>
              <a:t>Einstichproben t-Test (</a:t>
            </a:r>
            <a:r>
              <a:rPr lang="de-DE" b="1" noProof="0" dirty="0" err="1">
                <a:solidFill>
                  <a:schemeClr val="accent1"/>
                </a:solidFill>
              </a:rPr>
              <a:t>one</a:t>
            </a:r>
            <a:r>
              <a:rPr lang="de-DE" b="1" noProof="0" dirty="0">
                <a:solidFill>
                  <a:schemeClr val="accent1"/>
                </a:solidFill>
              </a:rPr>
              <a:t>-sample t-test)</a:t>
            </a:r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Testet die Nullhypothese, dass der Mittelwert der Population gleich einem spezifischen Wert μ ist, basierend auf dem Stichprobenmittelwert.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8B3836-2C9F-4850-9514-F821BCAD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145943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Typen vom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>
                <a:solidFill>
                  <a:schemeClr val="accent1"/>
                </a:solidFill>
              </a:rPr>
              <a:t>Einstichproben t-Test Beispiel</a:t>
            </a:r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Wir möchten prüfen, ob eine Stichprobe von Schülern die gleichen durchschnittlichen Testergebnisse wie die Gesamtschülerzahl aufweist.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E5B16-6D74-413C-B6E3-91660B53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23838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Typen vom t-Test</a:t>
            </a:r>
            <a:endParaRPr lang="de-DE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B78FD-6A26-4D98-BE9C-BF1EE84734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b="1" noProof="0" dirty="0">
                    <a:solidFill>
                      <a:schemeClr val="accent1"/>
                    </a:solidFill>
                  </a:rPr>
                  <a:t>Zweistichproben-t-Test (indipendent two-sample t-test)</a:t>
                </a:r>
              </a:p>
              <a:p>
                <a:pPr marL="0" indent="0">
                  <a:buNone/>
                </a:pPr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Prüft die Nullhypothese, dass zwei Stichprobenwerte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i="1" noProof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de-DE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noProof="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i="1" noProof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de-DE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noProof="0" dirty="0"/>
                  <a:t> gleich sind.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B78FD-6A26-4D98-BE9C-BF1EE84734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6A8DD-336E-4768-9162-88BCEFE19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36331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Typen vom t-Test</a:t>
            </a:r>
            <a:endParaRPr lang="de-DE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>
                <a:solidFill>
                  <a:schemeClr val="accent1"/>
                </a:solidFill>
              </a:rPr>
              <a:t>Zweistichproben-t-Test (indipendent two-sample t-test) Beispiel</a:t>
            </a:r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Wir möchten überprüfen, ob die durchschnittlichen Testergebnisse von zwei separaten Stichproben von Schülern einen statistisch signifikanten Unterschied aufweisen?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287A2-38C1-44C5-BA4F-3099A71AA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401489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7750</Words>
  <Application>Microsoft Office PowerPoint</Application>
  <PresentationFormat>Breitbild</PresentationFormat>
  <Paragraphs>1576</Paragraphs>
  <Slides>129</Slides>
  <Notes>128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129</vt:i4>
      </vt:variant>
    </vt:vector>
  </HeadingPairs>
  <TitlesOfParts>
    <vt:vector size="140" baseType="lpstr">
      <vt:lpstr>Arial</vt:lpstr>
      <vt:lpstr>Arial</vt:lpstr>
      <vt:lpstr>Calibri</vt:lpstr>
      <vt:lpstr>Calibri Light</vt:lpstr>
      <vt:lpstr>Cambria</vt:lpstr>
      <vt:lpstr>Cambria Math</vt:lpstr>
      <vt:lpstr>Courier New</vt:lpstr>
      <vt:lpstr>Lucida Console</vt:lpstr>
      <vt:lpstr>Montserrat</vt:lpstr>
      <vt:lpstr>Symbol</vt:lpstr>
      <vt:lpstr>Office</vt:lpstr>
      <vt:lpstr>Teil 4: Statistik</vt:lpstr>
      <vt:lpstr>Was ist Statistik?</vt:lpstr>
      <vt:lpstr>Population vs. Stichprobe</vt:lpstr>
      <vt:lpstr>Parameter vs. Statistik</vt:lpstr>
      <vt:lpstr>Variablen</vt:lpstr>
      <vt:lpstr>Stichproben</vt:lpstr>
      <vt:lpstr>Stichproben</vt:lpstr>
      <vt:lpstr>Stichprobenverzerrungen (Bias)</vt:lpstr>
      <vt:lpstr>Stichprobenverzerrungen (Bias)</vt:lpstr>
      <vt:lpstr>Stichprobenverzerrungen (Bias)</vt:lpstr>
      <vt:lpstr>Stichprobenverzerrungen (Bias)</vt:lpstr>
      <vt:lpstr>Undercoverage Bias</vt:lpstr>
      <vt:lpstr>Self-Selection Bias</vt:lpstr>
      <vt:lpstr>Healthy-User Bias</vt:lpstr>
      <vt:lpstr>Stichprobenverzerrungen (Bias)</vt:lpstr>
      <vt:lpstr>Ein klassisches Rätsel</vt:lpstr>
      <vt:lpstr>Ein klassisches Rätsel</vt:lpstr>
      <vt:lpstr>Ein klassisches Rätsel</vt:lpstr>
      <vt:lpstr>Noch ein Beispiel für das Überlebensirrtum</vt:lpstr>
      <vt:lpstr>Noch ein Beispiel für das Überlebensirrtum</vt:lpstr>
      <vt:lpstr>Noch ein Beispiel für das Überlebensirrtum</vt:lpstr>
      <vt:lpstr>Noch ein Beispiel für das Überlebensirrtum</vt:lpstr>
      <vt:lpstr>Stichprobenarten</vt:lpstr>
      <vt:lpstr>Einfache Zufallsstichprobe</vt:lpstr>
      <vt:lpstr>Geschichtete Zufallsstichprobe</vt:lpstr>
      <vt:lpstr>Geschichtete Zufallsstichprobe</vt:lpstr>
      <vt:lpstr>Geschichtete Zufallsstichprobe Beispiel</vt:lpstr>
      <vt:lpstr>Geschichtete Zufallsstichprobe Beispiel</vt:lpstr>
      <vt:lpstr>Geschichtete Zufallsstichprobe Beispiel</vt:lpstr>
      <vt:lpstr>Klumpenstichprobe (Clustering)</vt:lpstr>
      <vt:lpstr>Klumpenstichprobe (Clustering) Beispiel</vt:lpstr>
      <vt:lpstr>Zentraler Grenzwertsatz</vt:lpstr>
      <vt:lpstr>Zentraler Grenzwertsatz</vt:lpstr>
      <vt:lpstr>Zentraler Grenzwertsatz</vt:lpstr>
      <vt:lpstr>Zentraler Grenzwertsatz</vt:lpstr>
      <vt:lpstr>Zentraler Grenzwertsatz</vt:lpstr>
      <vt:lpstr>Zentraler Grenzwertsatz</vt:lpstr>
      <vt:lpstr>Zentraler Grenzwertsatz in Wikipedia</vt:lpstr>
      <vt:lpstr>Standardfehler</vt:lpstr>
      <vt:lpstr>Standardfehler</vt:lpstr>
      <vt:lpstr>Standardfehler</vt:lpstr>
      <vt:lpstr>Standardfehler</vt:lpstr>
      <vt:lpstr>Standardfehler des Mittelwerts</vt:lpstr>
      <vt:lpstr>Standardfehler des Mittelwerts</vt:lpstr>
      <vt:lpstr>Standardfehler Übung</vt:lpstr>
      <vt:lpstr>Standardfehler Übung</vt:lpstr>
      <vt:lpstr>Konfidenzintervall</vt:lpstr>
      <vt:lpstr>Konfidenzintervall</vt:lpstr>
      <vt:lpstr>Punktschätzung</vt:lpstr>
      <vt:lpstr>Hypothesentests</vt:lpstr>
      <vt:lpstr>Hypothesentests</vt:lpstr>
      <vt:lpstr>Hypothesentests</vt:lpstr>
      <vt:lpstr>Hypothesenbildung</vt:lpstr>
      <vt:lpstr>Hypothesenbildung</vt:lpstr>
      <vt:lpstr>Hypothesenbildung</vt:lpstr>
      <vt:lpstr>Hypothesenbildung</vt:lpstr>
      <vt:lpstr>Hypothesenbildung</vt:lpstr>
      <vt:lpstr>Hypothesentests</vt:lpstr>
      <vt:lpstr>Hypothesentests</vt:lpstr>
      <vt:lpstr>Hypothesentests Ablehnungsbereiche (Tails)</vt:lpstr>
      <vt:lpstr>Hypothesentests Ablehnungsbereiche (Tails)</vt:lpstr>
      <vt:lpstr>Hypothesentests Ablehnungsbereiche (Tails)</vt:lpstr>
      <vt:lpstr>Hypothesentests Ablehnungsbereiche (Tails)</vt:lpstr>
      <vt:lpstr>Mittelwerttest vs. Häufigkeitstest</vt:lpstr>
      <vt:lpstr>Mittelwerttest vs. Häufigkeitstest</vt:lpstr>
      <vt:lpstr>Mittelwerttest vs. Häufigkeitstest</vt:lpstr>
      <vt:lpstr>Teststatistiken</vt:lpstr>
      <vt:lpstr>Hypothesentests P-Wert-Test</vt:lpstr>
      <vt:lpstr>Hypothesentests P-Wert-Test</vt:lpstr>
      <vt:lpstr>Hypothesentest Beispielübung #1</vt:lpstr>
      <vt:lpstr>Hypothesentest Beispielübung #1 - Mittelwert</vt:lpstr>
      <vt:lpstr>Hypothesentest Beispielübung #1 - Mittelwert</vt:lpstr>
      <vt:lpstr>Hypothesentest Beispielübung #1 - Mittelwert</vt:lpstr>
      <vt:lpstr>Hypothesentest Beispielübung #1 - Mittelwert</vt:lpstr>
      <vt:lpstr>Hypothesentest Beispielübung #1 - Mittelwert</vt:lpstr>
      <vt:lpstr>Hypothesentest Beispielübung #1 - Mittelwert</vt:lpstr>
      <vt:lpstr>Hypothesentest Beispielübung #1 - Mittelwert</vt:lpstr>
      <vt:lpstr>Hypothesentest Beispielübung #1 - Mittelwert</vt:lpstr>
      <vt:lpstr>Hypothesentest Beispielübung #2</vt:lpstr>
      <vt:lpstr>Hypothesentest Beispielübung #2 - Häufigkeit</vt:lpstr>
      <vt:lpstr>Hypothesentest Beispielübung #2 - Häufigkeit</vt:lpstr>
      <vt:lpstr>Hypothesentest Beispielübung #2 - Häufigkeit</vt:lpstr>
      <vt:lpstr>Hypothesentest Beispielübung #2 - Häufigkeit</vt:lpstr>
      <vt:lpstr>Hypothesentest Beispielübung #2 - Häufigkeit</vt:lpstr>
      <vt:lpstr>Fehler erster (Typ I) und zweiter Art (Typ II)</vt:lpstr>
      <vt:lpstr>Typ I und Typ II Fehler</vt:lpstr>
      <vt:lpstr>Typ I und Typ II Fehler</vt:lpstr>
      <vt:lpstr>Typ I und Typ II Fehler</vt:lpstr>
      <vt:lpstr>Typ I und Typ II Fehler</vt:lpstr>
      <vt:lpstr>Typ I und Typ II Fehler</vt:lpstr>
      <vt:lpstr>Typ I und Typ II Fehler</vt:lpstr>
      <vt:lpstr>Studentsche t-Verteilung</vt:lpstr>
      <vt:lpstr>Zweck eines t-Test</vt:lpstr>
      <vt:lpstr>Studentsche t-Verteilung</vt:lpstr>
      <vt:lpstr>Zweck eines t-Test</vt:lpstr>
      <vt:lpstr>Typen vom t-Test</vt:lpstr>
      <vt:lpstr>Typen vom t-Test</vt:lpstr>
      <vt:lpstr>Typen vom t-Test</vt:lpstr>
      <vt:lpstr>Typen vom t-Test</vt:lpstr>
      <vt:lpstr>Typen vom t-Test</vt:lpstr>
      <vt:lpstr>Typen vom t-Test</vt:lpstr>
      <vt:lpstr>t-Test</vt:lpstr>
      <vt:lpstr>Einstichproben-t-Test</vt:lpstr>
      <vt:lpstr>Einstichproben-t-Test</vt:lpstr>
      <vt:lpstr>Einstichproben-t-Test</vt:lpstr>
      <vt:lpstr>Einstichproben-t-Test</vt:lpstr>
      <vt:lpstr>Zweistichproben-t-Test</vt:lpstr>
      <vt:lpstr>Zweistichproben-t-Test</vt:lpstr>
      <vt:lpstr>Zweistichproben-t-Test</vt:lpstr>
      <vt:lpstr>Zweistichproben-t-Test</vt:lpstr>
      <vt:lpstr>Freiheitsgrade im Zweistichproben-t-Test </vt:lpstr>
      <vt:lpstr>Freiheitsgrade</vt:lpstr>
      <vt:lpstr>Studentsche t-Verteilung</vt:lpstr>
      <vt:lpstr>Studentsche t-Verteilung</vt:lpstr>
      <vt:lpstr>Studentsche t-Verteilung Beispielübung</vt:lpstr>
      <vt:lpstr>t-Test Beispiel</vt:lpstr>
      <vt:lpstr>t-Test Beispiel</vt:lpstr>
      <vt:lpstr>t-Test Beispiel</vt:lpstr>
      <vt:lpstr>Studentischer t-Test Beispiel</vt:lpstr>
      <vt:lpstr>Studentischer t-Test Beispiel</vt:lpstr>
      <vt:lpstr>Studentischer t-Test Beispiel</vt:lpstr>
      <vt:lpstr>Studentischer t-Test Beispiel</vt:lpstr>
      <vt:lpstr>Studentischer t-Test Beispiel</vt:lpstr>
      <vt:lpstr>t-Test Beispiel</vt:lpstr>
      <vt:lpstr>Studentischer t-Test Beispiel</vt:lpstr>
      <vt:lpstr>t-Test Beispiel</vt:lpstr>
      <vt:lpstr>t-Test in Excel</vt:lpstr>
      <vt:lpstr>t-Test in Python</vt:lpstr>
      <vt:lpstr>Als nächstes:  ANOVA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Eggert, Carl</dc:creator>
  <cp:lastModifiedBy>Pauline H</cp:lastModifiedBy>
  <cp:revision>106</cp:revision>
  <dcterms:created xsi:type="dcterms:W3CDTF">2018-06-22T09:05:25Z</dcterms:created>
  <dcterms:modified xsi:type="dcterms:W3CDTF">2018-11-21T19:26:50Z</dcterms:modified>
</cp:coreProperties>
</file>